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84" r:id="rId2"/>
    <p:sldId id="286" r:id="rId3"/>
    <p:sldId id="287" r:id="rId4"/>
    <p:sldId id="289" r:id="rId5"/>
    <p:sldId id="1459" r:id="rId6"/>
    <p:sldId id="1443" r:id="rId7"/>
    <p:sldId id="1457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4228">
          <p15:clr>
            <a:srgbClr val="A4A3A4"/>
          </p15:clr>
        </p15:guide>
        <p15:guide id="4" pos="56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446" y="138"/>
      </p:cViewPr>
      <p:guideLst>
        <p:guide orient="horz" pos="2160"/>
        <p:guide pos="2880"/>
        <p:guide orient="horz" pos="4228"/>
        <p:guide pos="562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DD-BA47-894F-1DC1DA24D0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8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EDD-BA47-894F-1DC1DA24D06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9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EDD-BA47-894F-1DC1DA24D06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10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EDD-BA47-894F-1DC1DA24D06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11</c:v>
                </c:pt>
                <c:pt idx="1">
                  <c:v>6</c:v>
                </c:pt>
                <c:pt idx="2">
                  <c:v>6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EDD-BA47-894F-1DC1DA24D062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12</c:v>
                </c:pt>
                <c:pt idx="1">
                  <c:v>7</c:v>
                </c:pt>
                <c:pt idx="2">
                  <c:v>7</c:v>
                </c:pt>
                <c:pt idx="3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EDD-BA47-894F-1DC1DA24D0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08093576"/>
        <c:axId val="408093968"/>
      </c:barChart>
      <c:catAx>
        <c:axId val="4080935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8093968"/>
        <c:crosses val="autoZero"/>
        <c:auto val="1"/>
        <c:lblAlgn val="ctr"/>
        <c:lblOffset val="100"/>
        <c:noMultiLvlLbl val="0"/>
      </c:catAx>
      <c:valAx>
        <c:axId val="408093968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tx1">
                  <a:tint val="7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8093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90082265452112598"/>
          <c:y val="0.121270750265104"/>
          <c:w val="9.9177345478873996E-2"/>
          <c:h val="0.668404296685137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0" dirty="0">
                <a:solidFill>
                  <a:schemeClr val="tx1"/>
                </a:solidFill>
              </a:rPr>
              <a:t>Pie Chart Option 1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F22C-E341-9B6C-1A925208DB3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22C-E341-9B6C-1A925208DB3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F22C-E341-9B6C-1A925208DB3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22C-E341-9B6C-1A925208DB3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22C-E341-9B6C-1A925208DB3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Pie Chart Option 1</a:t>
            </a:r>
            <a:endParaRPr lang="en-US" b="0" dirty="0">
              <a:effectLst/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0-CB67-F14E-A279-A7B3AFC0AA2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B67-F14E-A279-A7B3AFC0AA2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CB67-F14E-A279-A7B3AFC0AA2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B67-F14E-A279-A7B3AFC0AA22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B67-F14E-A279-A7B3AFC0AA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514F0A-43F7-4C3A-B573-CE755B04291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D4F93BD9-F31C-413D-B32B-4C7890F0806D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1</a:t>
          </a:r>
        </a:p>
      </dgm:t>
    </dgm:pt>
    <dgm:pt modelId="{4ADE79C0-BBB3-431F-8088-DFEB93457D4C}" type="parTrans" cxnId="{A69D996A-B5CE-4C38-8FAB-E080D5348424}">
      <dgm:prSet/>
      <dgm:spPr/>
      <dgm:t>
        <a:bodyPr/>
        <a:lstStyle/>
        <a:p>
          <a:endParaRPr lang="en-US"/>
        </a:p>
      </dgm:t>
    </dgm:pt>
    <dgm:pt modelId="{D35D91DA-EEEC-4299-930E-B00EE991CD3E}" type="sibTrans" cxnId="{A69D996A-B5CE-4C38-8FAB-E080D5348424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B860ACB9-2CBA-415F-B3FE-49CE6EDC5F44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2</a:t>
          </a:r>
        </a:p>
      </dgm:t>
    </dgm:pt>
    <dgm:pt modelId="{10ADE89C-F15D-48C9-B546-228D98D45CFF}" type="parTrans" cxnId="{BD9C666A-60C1-4092-9726-9E48126C7D87}">
      <dgm:prSet/>
      <dgm:spPr/>
      <dgm:t>
        <a:bodyPr/>
        <a:lstStyle/>
        <a:p>
          <a:endParaRPr lang="en-US"/>
        </a:p>
      </dgm:t>
    </dgm:pt>
    <dgm:pt modelId="{EB0A3866-7D49-434E-9C2E-B70F301F0618}" type="sibTrans" cxnId="{BD9C666A-60C1-4092-9726-9E48126C7D87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9EEBE39D-E131-4364-9EE4-502C5D6405C5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3</a:t>
          </a:r>
        </a:p>
      </dgm:t>
    </dgm:pt>
    <dgm:pt modelId="{E6E863C1-4F11-44C1-A2A8-E310C8BA5439}" type="parTrans" cxnId="{63E5E3B0-6AD4-475B-9973-97DB5683D280}">
      <dgm:prSet/>
      <dgm:spPr/>
      <dgm:t>
        <a:bodyPr/>
        <a:lstStyle/>
        <a:p>
          <a:endParaRPr lang="en-US"/>
        </a:p>
      </dgm:t>
    </dgm:pt>
    <dgm:pt modelId="{C6A97136-82AB-4B95-882E-1EAC3CCBADC4}" type="sibTrans" cxnId="{63E5E3B0-6AD4-475B-9973-97DB5683D280}">
      <dgm:prSet/>
      <dgm:spPr/>
      <dgm:t>
        <a:bodyPr/>
        <a:lstStyle/>
        <a:p>
          <a:endParaRPr lang="en-US"/>
        </a:p>
      </dgm:t>
    </dgm:pt>
    <dgm:pt modelId="{D07D052C-9134-43B6-A6E0-9B297AD1D60A}" type="pres">
      <dgm:prSet presAssocID="{C8514F0A-43F7-4C3A-B573-CE755B042910}" presName="Name0" presStyleCnt="0">
        <dgm:presLayoutVars>
          <dgm:dir/>
          <dgm:resizeHandles val="exact"/>
        </dgm:presLayoutVars>
      </dgm:prSet>
      <dgm:spPr/>
    </dgm:pt>
    <dgm:pt modelId="{FBB2D24C-178C-4A4B-A4F2-C1B86412EF60}" type="pres">
      <dgm:prSet presAssocID="{D4F93BD9-F31C-413D-B32B-4C7890F0806D}" presName="node" presStyleLbl="node1" presStyleIdx="0" presStyleCnt="3">
        <dgm:presLayoutVars>
          <dgm:bulletEnabled val="1"/>
        </dgm:presLayoutVars>
      </dgm:prSet>
      <dgm:spPr/>
    </dgm:pt>
    <dgm:pt modelId="{582D4F63-E7D9-4139-9E9B-6581951F8E07}" type="pres">
      <dgm:prSet presAssocID="{D35D91DA-EEEC-4299-930E-B00EE991CD3E}" presName="sibTrans" presStyleLbl="sibTrans2D1" presStyleIdx="0" presStyleCnt="2"/>
      <dgm:spPr/>
    </dgm:pt>
    <dgm:pt modelId="{E9677C46-D42A-4AE5-A91E-ED61203262F5}" type="pres">
      <dgm:prSet presAssocID="{D35D91DA-EEEC-4299-930E-B00EE991CD3E}" presName="connectorText" presStyleLbl="sibTrans2D1" presStyleIdx="0" presStyleCnt="2"/>
      <dgm:spPr/>
    </dgm:pt>
    <dgm:pt modelId="{C632A642-8E1C-4EAB-BBFA-1A83EAB56D29}" type="pres">
      <dgm:prSet presAssocID="{B860ACB9-2CBA-415F-B3FE-49CE6EDC5F44}" presName="node" presStyleLbl="node1" presStyleIdx="1" presStyleCnt="3">
        <dgm:presLayoutVars>
          <dgm:bulletEnabled val="1"/>
        </dgm:presLayoutVars>
      </dgm:prSet>
      <dgm:spPr/>
    </dgm:pt>
    <dgm:pt modelId="{D6AAEBE2-D180-4C51-BE91-BEAE91760187}" type="pres">
      <dgm:prSet presAssocID="{EB0A3866-7D49-434E-9C2E-B70F301F0618}" presName="sibTrans" presStyleLbl="sibTrans2D1" presStyleIdx="1" presStyleCnt="2"/>
      <dgm:spPr/>
    </dgm:pt>
    <dgm:pt modelId="{07357CE5-920A-47EC-B311-2473BBF8E910}" type="pres">
      <dgm:prSet presAssocID="{EB0A3866-7D49-434E-9C2E-B70F301F0618}" presName="connectorText" presStyleLbl="sibTrans2D1" presStyleIdx="1" presStyleCnt="2"/>
      <dgm:spPr/>
    </dgm:pt>
    <dgm:pt modelId="{72694379-7C03-4468-A197-4AD07CBBBDD8}" type="pres">
      <dgm:prSet presAssocID="{9EEBE39D-E131-4364-9EE4-502C5D6405C5}" presName="node" presStyleLbl="node1" presStyleIdx="2" presStyleCnt="3">
        <dgm:presLayoutVars>
          <dgm:bulletEnabled val="1"/>
        </dgm:presLayoutVars>
      </dgm:prSet>
      <dgm:spPr/>
    </dgm:pt>
  </dgm:ptLst>
  <dgm:cxnLst>
    <dgm:cxn modelId="{B189F80D-A6B8-3B4F-B2D1-F84587B90A06}" type="presOf" srcId="{D35D91DA-EEEC-4299-930E-B00EE991CD3E}" destId="{582D4F63-E7D9-4139-9E9B-6581951F8E07}" srcOrd="0" destOrd="0" presId="urn:microsoft.com/office/officeart/2005/8/layout/process1"/>
    <dgm:cxn modelId="{F24BC03B-88C4-1545-93EC-090635BD4892}" type="presOf" srcId="{EB0A3866-7D49-434E-9C2E-B70F301F0618}" destId="{D6AAEBE2-D180-4C51-BE91-BEAE91760187}" srcOrd="0" destOrd="0" presId="urn:microsoft.com/office/officeart/2005/8/layout/process1"/>
    <dgm:cxn modelId="{BD9C666A-60C1-4092-9726-9E48126C7D87}" srcId="{C8514F0A-43F7-4C3A-B573-CE755B042910}" destId="{B860ACB9-2CBA-415F-B3FE-49CE6EDC5F44}" srcOrd="1" destOrd="0" parTransId="{10ADE89C-F15D-48C9-B546-228D98D45CFF}" sibTransId="{EB0A3866-7D49-434E-9C2E-B70F301F0618}"/>
    <dgm:cxn modelId="{A69D996A-B5CE-4C38-8FAB-E080D5348424}" srcId="{C8514F0A-43F7-4C3A-B573-CE755B042910}" destId="{D4F93BD9-F31C-413D-B32B-4C7890F0806D}" srcOrd="0" destOrd="0" parTransId="{4ADE79C0-BBB3-431F-8088-DFEB93457D4C}" sibTransId="{D35D91DA-EEEC-4299-930E-B00EE991CD3E}"/>
    <dgm:cxn modelId="{52AC1A58-432D-FC49-B2AC-444B344C5F79}" type="presOf" srcId="{C8514F0A-43F7-4C3A-B573-CE755B042910}" destId="{D07D052C-9134-43B6-A6E0-9B297AD1D60A}" srcOrd="0" destOrd="0" presId="urn:microsoft.com/office/officeart/2005/8/layout/process1"/>
    <dgm:cxn modelId="{392E6E95-A87D-BE40-806E-55B565324992}" type="presOf" srcId="{D35D91DA-EEEC-4299-930E-B00EE991CD3E}" destId="{E9677C46-D42A-4AE5-A91E-ED61203262F5}" srcOrd="1" destOrd="0" presId="urn:microsoft.com/office/officeart/2005/8/layout/process1"/>
    <dgm:cxn modelId="{C4FC0C9E-BDD8-D044-864F-4C936F78BBB7}" type="presOf" srcId="{D4F93BD9-F31C-413D-B32B-4C7890F0806D}" destId="{FBB2D24C-178C-4A4B-A4F2-C1B86412EF60}" srcOrd="0" destOrd="0" presId="urn:microsoft.com/office/officeart/2005/8/layout/process1"/>
    <dgm:cxn modelId="{63E5E3B0-6AD4-475B-9973-97DB5683D280}" srcId="{C8514F0A-43F7-4C3A-B573-CE755B042910}" destId="{9EEBE39D-E131-4364-9EE4-502C5D6405C5}" srcOrd="2" destOrd="0" parTransId="{E6E863C1-4F11-44C1-A2A8-E310C8BA5439}" sibTransId="{C6A97136-82AB-4B95-882E-1EAC3CCBADC4}"/>
    <dgm:cxn modelId="{04A3F8BE-CF2C-9D4C-B3B1-99108C8CF07E}" type="presOf" srcId="{B860ACB9-2CBA-415F-B3FE-49CE6EDC5F44}" destId="{C632A642-8E1C-4EAB-BBFA-1A83EAB56D29}" srcOrd="0" destOrd="0" presId="urn:microsoft.com/office/officeart/2005/8/layout/process1"/>
    <dgm:cxn modelId="{41FFE1E8-5C66-894F-A79F-E4FE15ADCF18}" type="presOf" srcId="{9EEBE39D-E131-4364-9EE4-502C5D6405C5}" destId="{72694379-7C03-4468-A197-4AD07CBBBDD8}" srcOrd="0" destOrd="0" presId="urn:microsoft.com/office/officeart/2005/8/layout/process1"/>
    <dgm:cxn modelId="{E39873F9-F47C-6141-A440-F8E2904BD129}" type="presOf" srcId="{EB0A3866-7D49-434E-9C2E-B70F301F0618}" destId="{07357CE5-920A-47EC-B311-2473BBF8E910}" srcOrd="1" destOrd="0" presId="urn:microsoft.com/office/officeart/2005/8/layout/process1"/>
    <dgm:cxn modelId="{E8DFB2B1-AF7D-CB44-B3DE-F2D1E1897608}" type="presParOf" srcId="{D07D052C-9134-43B6-A6E0-9B297AD1D60A}" destId="{FBB2D24C-178C-4A4B-A4F2-C1B86412EF60}" srcOrd="0" destOrd="0" presId="urn:microsoft.com/office/officeart/2005/8/layout/process1"/>
    <dgm:cxn modelId="{42CD60EB-8040-3A45-8A87-869E18B42BE6}" type="presParOf" srcId="{D07D052C-9134-43B6-A6E0-9B297AD1D60A}" destId="{582D4F63-E7D9-4139-9E9B-6581951F8E07}" srcOrd="1" destOrd="0" presId="urn:microsoft.com/office/officeart/2005/8/layout/process1"/>
    <dgm:cxn modelId="{D00805B4-3F7C-9748-BDD2-596A571628EA}" type="presParOf" srcId="{582D4F63-E7D9-4139-9E9B-6581951F8E07}" destId="{E9677C46-D42A-4AE5-A91E-ED61203262F5}" srcOrd="0" destOrd="0" presId="urn:microsoft.com/office/officeart/2005/8/layout/process1"/>
    <dgm:cxn modelId="{40D5F6F7-4FB9-CF4D-818B-CD90C57D2BDA}" type="presParOf" srcId="{D07D052C-9134-43B6-A6E0-9B297AD1D60A}" destId="{C632A642-8E1C-4EAB-BBFA-1A83EAB56D29}" srcOrd="2" destOrd="0" presId="urn:microsoft.com/office/officeart/2005/8/layout/process1"/>
    <dgm:cxn modelId="{45693E31-BEE2-C348-B4EF-913E5EC211A7}" type="presParOf" srcId="{D07D052C-9134-43B6-A6E0-9B297AD1D60A}" destId="{D6AAEBE2-D180-4C51-BE91-BEAE91760187}" srcOrd="3" destOrd="0" presId="urn:microsoft.com/office/officeart/2005/8/layout/process1"/>
    <dgm:cxn modelId="{A7E93670-2922-B344-B476-50A7F1D9C7D8}" type="presParOf" srcId="{D6AAEBE2-D180-4C51-BE91-BEAE91760187}" destId="{07357CE5-920A-47EC-B311-2473BBF8E910}" srcOrd="0" destOrd="0" presId="urn:microsoft.com/office/officeart/2005/8/layout/process1"/>
    <dgm:cxn modelId="{D37AD01E-F3E0-D048-88CE-DA6862024057}" type="presParOf" srcId="{D07D052C-9134-43B6-A6E0-9B297AD1D60A}" destId="{72694379-7C03-4468-A197-4AD07CBBBDD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8EB634-B473-41CA-B78D-9FB391CC26D6}" type="doc">
      <dgm:prSet loTypeId="urn:microsoft.com/office/officeart/2005/8/layout/hChevron3" loCatId="process" qsTypeId="urn:microsoft.com/office/officeart/2005/8/quickstyle/simple1" qsCatId="simple" csTypeId="urn:microsoft.com/office/officeart/2005/8/colors/colorful1#1" csCatId="colorful" phldr="1"/>
      <dgm:spPr/>
    </dgm:pt>
    <dgm:pt modelId="{129B11AA-B23B-456A-9122-93F0D0A4C28B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sz="3000" dirty="0"/>
            <a:t>Box 1</a:t>
          </a:r>
        </a:p>
      </dgm:t>
    </dgm:pt>
    <dgm:pt modelId="{E1649E00-DBDE-445D-B0FA-3088E7BE0E1B}" type="parTrans" cxnId="{E5B4CF0E-C547-4256-B195-F6856A19071D}">
      <dgm:prSet/>
      <dgm:spPr/>
      <dgm:t>
        <a:bodyPr/>
        <a:lstStyle/>
        <a:p>
          <a:endParaRPr lang="en-US"/>
        </a:p>
      </dgm:t>
    </dgm:pt>
    <dgm:pt modelId="{FC6C44FA-689F-49EA-94E9-6B354AE130F2}" type="sibTrans" cxnId="{E5B4CF0E-C547-4256-B195-F6856A19071D}">
      <dgm:prSet/>
      <dgm:spPr/>
      <dgm:t>
        <a:bodyPr/>
        <a:lstStyle/>
        <a:p>
          <a:endParaRPr lang="en-US"/>
        </a:p>
      </dgm:t>
    </dgm:pt>
    <dgm:pt modelId="{5C264F12-9D77-4595-9043-2B187341DF7F}">
      <dgm:prSet phldrT="[Text]" custT="1"/>
      <dgm:spPr/>
      <dgm:t>
        <a:bodyPr/>
        <a:lstStyle/>
        <a:p>
          <a:r>
            <a:rPr lang="en-US" sz="3000" dirty="0"/>
            <a:t>Box 2</a:t>
          </a:r>
        </a:p>
      </dgm:t>
    </dgm:pt>
    <dgm:pt modelId="{83697039-CDDB-4B4E-B3DC-9AE2CEB2BF93}" type="parTrans" cxnId="{B26BD415-0068-42D2-92AE-812A8674C93D}">
      <dgm:prSet/>
      <dgm:spPr/>
      <dgm:t>
        <a:bodyPr/>
        <a:lstStyle/>
        <a:p>
          <a:endParaRPr lang="en-US"/>
        </a:p>
      </dgm:t>
    </dgm:pt>
    <dgm:pt modelId="{B5B987D8-8467-42E1-9AEF-B8C0E7F6BED0}" type="sibTrans" cxnId="{B26BD415-0068-42D2-92AE-812A8674C93D}">
      <dgm:prSet/>
      <dgm:spPr/>
      <dgm:t>
        <a:bodyPr/>
        <a:lstStyle/>
        <a:p>
          <a:endParaRPr lang="en-US"/>
        </a:p>
      </dgm:t>
    </dgm:pt>
    <dgm:pt modelId="{06B268BF-4D9F-4EA2-8E62-04EA14E36B96}">
      <dgm:prSet phldrT="[Text]" custT="1"/>
      <dgm:spPr/>
      <dgm:t>
        <a:bodyPr/>
        <a:lstStyle/>
        <a:p>
          <a:r>
            <a:rPr lang="en-US" sz="3000" dirty="0"/>
            <a:t>Box 3</a:t>
          </a:r>
        </a:p>
      </dgm:t>
    </dgm:pt>
    <dgm:pt modelId="{FED96A1F-E364-4B72-9DE9-0D20827C292F}" type="parTrans" cxnId="{9DBE87FE-6B28-47BA-A9E7-C1F01CE092BB}">
      <dgm:prSet/>
      <dgm:spPr/>
      <dgm:t>
        <a:bodyPr/>
        <a:lstStyle/>
        <a:p>
          <a:endParaRPr lang="en-US"/>
        </a:p>
      </dgm:t>
    </dgm:pt>
    <dgm:pt modelId="{DEEDA21E-D88B-4E6B-82E7-D306C9867773}" type="sibTrans" cxnId="{9DBE87FE-6B28-47BA-A9E7-C1F01CE092BB}">
      <dgm:prSet/>
      <dgm:spPr/>
      <dgm:t>
        <a:bodyPr/>
        <a:lstStyle/>
        <a:p>
          <a:endParaRPr lang="en-US"/>
        </a:p>
      </dgm:t>
    </dgm:pt>
    <dgm:pt modelId="{51C52C22-2289-45CC-8363-F8096DC66F04}" type="pres">
      <dgm:prSet presAssocID="{388EB634-B473-41CA-B78D-9FB391CC26D6}" presName="Name0" presStyleCnt="0">
        <dgm:presLayoutVars>
          <dgm:dir/>
          <dgm:resizeHandles val="exact"/>
        </dgm:presLayoutVars>
      </dgm:prSet>
      <dgm:spPr/>
    </dgm:pt>
    <dgm:pt modelId="{D0620628-EAD8-4D8A-AE9C-F223BE1E05B7}" type="pres">
      <dgm:prSet presAssocID="{129B11AA-B23B-456A-9122-93F0D0A4C28B}" presName="parTxOnly" presStyleLbl="node1" presStyleIdx="0" presStyleCnt="3">
        <dgm:presLayoutVars>
          <dgm:bulletEnabled val="1"/>
        </dgm:presLayoutVars>
      </dgm:prSet>
      <dgm:spPr/>
    </dgm:pt>
    <dgm:pt modelId="{58BC1224-1B6E-485C-8E48-E2FB337C0F79}" type="pres">
      <dgm:prSet presAssocID="{FC6C44FA-689F-49EA-94E9-6B354AE130F2}" presName="parSpace" presStyleCnt="0"/>
      <dgm:spPr/>
    </dgm:pt>
    <dgm:pt modelId="{A4618FA7-9BDD-48E6-9868-EEA88F88BCF1}" type="pres">
      <dgm:prSet presAssocID="{5C264F12-9D77-4595-9043-2B187341DF7F}" presName="parTxOnly" presStyleLbl="node1" presStyleIdx="1" presStyleCnt="3">
        <dgm:presLayoutVars>
          <dgm:bulletEnabled val="1"/>
        </dgm:presLayoutVars>
      </dgm:prSet>
      <dgm:spPr/>
    </dgm:pt>
    <dgm:pt modelId="{8CE65CF2-AA19-4F5C-9667-C23B9B0BF2AF}" type="pres">
      <dgm:prSet presAssocID="{B5B987D8-8467-42E1-9AEF-B8C0E7F6BED0}" presName="parSpace" presStyleCnt="0"/>
      <dgm:spPr/>
    </dgm:pt>
    <dgm:pt modelId="{84DD03D3-A49B-409B-805D-77214B39F700}" type="pres">
      <dgm:prSet presAssocID="{06B268BF-4D9F-4EA2-8E62-04EA14E36B96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E5B4CF0E-C547-4256-B195-F6856A19071D}" srcId="{388EB634-B473-41CA-B78D-9FB391CC26D6}" destId="{129B11AA-B23B-456A-9122-93F0D0A4C28B}" srcOrd="0" destOrd="0" parTransId="{E1649E00-DBDE-445D-B0FA-3088E7BE0E1B}" sibTransId="{FC6C44FA-689F-49EA-94E9-6B354AE130F2}"/>
    <dgm:cxn modelId="{B26BD415-0068-42D2-92AE-812A8674C93D}" srcId="{388EB634-B473-41CA-B78D-9FB391CC26D6}" destId="{5C264F12-9D77-4595-9043-2B187341DF7F}" srcOrd="1" destOrd="0" parTransId="{83697039-CDDB-4B4E-B3DC-9AE2CEB2BF93}" sibTransId="{B5B987D8-8467-42E1-9AEF-B8C0E7F6BED0}"/>
    <dgm:cxn modelId="{A1CCB54A-A4D0-F44A-B870-ECC6FC872F6C}" type="presOf" srcId="{388EB634-B473-41CA-B78D-9FB391CC26D6}" destId="{51C52C22-2289-45CC-8363-F8096DC66F04}" srcOrd="0" destOrd="0" presId="urn:microsoft.com/office/officeart/2005/8/layout/hChevron3"/>
    <dgm:cxn modelId="{634B1351-C27A-4240-A340-5F4135CF780E}" type="presOf" srcId="{06B268BF-4D9F-4EA2-8E62-04EA14E36B96}" destId="{84DD03D3-A49B-409B-805D-77214B39F700}" srcOrd="0" destOrd="0" presId="urn:microsoft.com/office/officeart/2005/8/layout/hChevron3"/>
    <dgm:cxn modelId="{F2C3197F-4362-CF4D-ACB9-346E628457AE}" type="presOf" srcId="{129B11AA-B23B-456A-9122-93F0D0A4C28B}" destId="{D0620628-EAD8-4D8A-AE9C-F223BE1E05B7}" srcOrd="0" destOrd="0" presId="urn:microsoft.com/office/officeart/2005/8/layout/hChevron3"/>
    <dgm:cxn modelId="{BF80B594-880F-FF4A-9AD0-217F3C432061}" type="presOf" srcId="{5C264F12-9D77-4595-9043-2B187341DF7F}" destId="{A4618FA7-9BDD-48E6-9868-EEA88F88BCF1}" srcOrd="0" destOrd="0" presId="urn:microsoft.com/office/officeart/2005/8/layout/hChevron3"/>
    <dgm:cxn modelId="{9DBE87FE-6B28-47BA-A9E7-C1F01CE092BB}" srcId="{388EB634-B473-41CA-B78D-9FB391CC26D6}" destId="{06B268BF-4D9F-4EA2-8E62-04EA14E36B96}" srcOrd="2" destOrd="0" parTransId="{FED96A1F-E364-4B72-9DE9-0D20827C292F}" sibTransId="{DEEDA21E-D88B-4E6B-82E7-D306C9867773}"/>
    <dgm:cxn modelId="{B30DE65E-9C7A-F146-9FC9-025C75D7B42B}" type="presParOf" srcId="{51C52C22-2289-45CC-8363-F8096DC66F04}" destId="{D0620628-EAD8-4D8A-AE9C-F223BE1E05B7}" srcOrd="0" destOrd="0" presId="urn:microsoft.com/office/officeart/2005/8/layout/hChevron3"/>
    <dgm:cxn modelId="{77CAA29D-E371-774B-A79C-91DF7D0E0594}" type="presParOf" srcId="{51C52C22-2289-45CC-8363-F8096DC66F04}" destId="{58BC1224-1B6E-485C-8E48-E2FB337C0F79}" srcOrd="1" destOrd="0" presId="urn:microsoft.com/office/officeart/2005/8/layout/hChevron3"/>
    <dgm:cxn modelId="{F7C84A20-3D0C-FF4C-874D-03249FED5BBD}" type="presParOf" srcId="{51C52C22-2289-45CC-8363-F8096DC66F04}" destId="{A4618FA7-9BDD-48E6-9868-EEA88F88BCF1}" srcOrd="2" destOrd="0" presId="urn:microsoft.com/office/officeart/2005/8/layout/hChevron3"/>
    <dgm:cxn modelId="{CE6F6D90-087C-CB44-8942-3D5A95FCECC0}" type="presParOf" srcId="{51C52C22-2289-45CC-8363-F8096DC66F04}" destId="{8CE65CF2-AA19-4F5C-9667-C23B9B0BF2AF}" srcOrd="3" destOrd="0" presId="urn:microsoft.com/office/officeart/2005/8/layout/hChevron3"/>
    <dgm:cxn modelId="{A6245AB7-10CF-754F-9788-2C7A5AE9BA69}" type="presParOf" srcId="{51C52C22-2289-45CC-8363-F8096DC66F04}" destId="{84DD03D3-A49B-409B-805D-77214B39F70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B2D24C-178C-4A4B-A4F2-C1B86412EF60}">
      <dsp:nvSpPr>
        <dsp:cNvPr id="0" name=""/>
        <dsp:cNvSpPr/>
      </dsp:nvSpPr>
      <dsp:spPr>
        <a:xfrm>
          <a:off x="6061" y="954762"/>
          <a:ext cx="1811805" cy="108708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Box 1</a:t>
          </a:r>
        </a:p>
      </dsp:txBody>
      <dsp:txXfrm>
        <a:off x="37901" y="986602"/>
        <a:ext cx="1748125" cy="1023403"/>
      </dsp:txXfrm>
    </dsp:sp>
    <dsp:sp modelId="{582D4F63-E7D9-4139-9E9B-6581951F8E07}">
      <dsp:nvSpPr>
        <dsp:cNvPr id="0" name=""/>
        <dsp:cNvSpPr/>
      </dsp:nvSpPr>
      <dsp:spPr>
        <a:xfrm>
          <a:off x="1999048" y="1273640"/>
          <a:ext cx="384102" cy="4493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1999048" y="1363505"/>
        <a:ext cx="268871" cy="269597"/>
      </dsp:txXfrm>
    </dsp:sp>
    <dsp:sp modelId="{C632A642-8E1C-4EAB-BBFA-1A83EAB56D29}">
      <dsp:nvSpPr>
        <dsp:cNvPr id="0" name=""/>
        <dsp:cNvSpPr/>
      </dsp:nvSpPr>
      <dsp:spPr>
        <a:xfrm>
          <a:off x="2542590" y="954762"/>
          <a:ext cx="1811805" cy="108708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Box 2</a:t>
          </a:r>
        </a:p>
      </dsp:txBody>
      <dsp:txXfrm>
        <a:off x="2574430" y="986602"/>
        <a:ext cx="1748125" cy="1023403"/>
      </dsp:txXfrm>
    </dsp:sp>
    <dsp:sp modelId="{D6AAEBE2-D180-4C51-BE91-BEAE91760187}">
      <dsp:nvSpPr>
        <dsp:cNvPr id="0" name=""/>
        <dsp:cNvSpPr/>
      </dsp:nvSpPr>
      <dsp:spPr>
        <a:xfrm>
          <a:off x="4535576" y="1273640"/>
          <a:ext cx="384102" cy="4493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4535576" y="1363505"/>
        <a:ext cx="268871" cy="269597"/>
      </dsp:txXfrm>
    </dsp:sp>
    <dsp:sp modelId="{72694379-7C03-4468-A197-4AD07CBBBDD8}">
      <dsp:nvSpPr>
        <dsp:cNvPr id="0" name=""/>
        <dsp:cNvSpPr/>
      </dsp:nvSpPr>
      <dsp:spPr>
        <a:xfrm>
          <a:off x="5079118" y="954762"/>
          <a:ext cx="1811805" cy="1087083"/>
        </a:xfrm>
        <a:prstGeom prst="roundRect">
          <a:avLst>
            <a:gd name="adj" fmla="val 10000"/>
          </a:avLst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Box 3</a:t>
          </a:r>
        </a:p>
      </dsp:txBody>
      <dsp:txXfrm>
        <a:off x="5110958" y="986602"/>
        <a:ext cx="1748125" cy="10234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620628-EAD8-4D8A-AE9C-F223BE1E05B7}">
      <dsp:nvSpPr>
        <dsp:cNvPr id="0" name=""/>
        <dsp:cNvSpPr/>
      </dsp:nvSpPr>
      <dsp:spPr>
        <a:xfrm>
          <a:off x="2678" y="407462"/>
          <a:ext cx="2342554" cy="937021"/>
        </a:xfrm>
        <a:prstGeom prst="homePlate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80010" rIns="40005" bIns="8001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Box 1</a:t>
          </a:r>
        </a:p>
      </dsp:txBody>
      <dsp:txXfrm>
        <a:off x="2678" y="407462"/>
        <a:ext cx="2108299" cy="937021"/>
      </dsp:txXfrm>
    </dsp:sp>
    <dsp:sp modelId="{A4618FA7-9BDD-48E6-9868-EEA88F88BCF1}">
      <dsp:nvSpPr>
        <dsp:cNvPr id="0" name=""/>
        <dsp:cNvSpPr/>
      </dsp:nvSpPr>
      <dsp:spPr>
        <a:xfrm>
          <a:off x="1876722" y="407462"/>
          <a:ext cx="2342554" cy="93702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80010" rIns="40005" bIns="8001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Box 2</a:t>
          </a:r>
        </a:p>
      </dsp:txBody>
      <dsp:txXfrm>
        <a:off x="2345233" y="407462"/>
        <a:ext cx="1405533" cy="937021"/>
      </dsp:txXfrm>
    </dsp:sp>
    <dsp:sp modelId="{84DD03D3-A49B-409B-805D-77214B39F700}">
      <dsp:nvSpPr>
        <dsp:cNvPr id="0" name=""/>
        <dsp:cNvSpPr/>
      </dsp:nvSpPr>
      <dsp:spPr>
        <a:xfrm>
          <a:off x="3750766" y="407462"/>
          <a:ext cx="2342554" cy="937021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80010" rIns="40005" bIns="8001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Box 3</a:t>
          </a:r>
        </a:p>
      </dsp:txBody>
      <dsp:txXfrm>
        <a:off x="4219277" y="407462"/>
        <a:ext cx="1405533" cy="9370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A17D8-28FB-405C-9E38-317B3698F0FF}" type="datetimeFigureOut">
              <a:rPr lang="en-US" smtClean="0"/>
              <a:pPr/>
              <a:t>4/5/2022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DB933-A05A-401E-9EFE-5F59053104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70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5143" y="4452677"/>
            <a:ext cx="8361341" cy="1349627"/>
          </a:xfrm>
        </p:spPr>
        <p:txBody>
          <a:bodyPr lIns="0" anchor="b">
            <a:noAutofit/>
          </a:bodyPr>
          <a:lstStyle>
            <a:lvl1pPr>
              <a:defRPr sz="45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45pt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05144" y="5802304"/>
            <a:ext cx="8361340" cy="556628"/>
          </a:xfrm>
        </p:spPr>
        <p:txBody>
          <a:bodyPr lIns="0">
            <a:noAutofit/>
          </a:bodyPr>
          <a:lstStyle>
            <a:lvl1pPr marL="0" indent="0">
              <a:buNone/>
              <a:defRPr b="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28pt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7238389" y="1154423"/>
            <a:ext cx="1694888" cy="1081881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baseline="0"/>
            </a:lvl1pPr>
          </a:lstStyle>
          <a:p>
            <a:pPr lvl="0"/>
            <a:r>
              <a:rPr lang="en-US" dirty="0"/>
              <a:t>Dual branding </a:t>
            </a:r>
            <a:br>
              <a:rPr lang="en-US" dirty="0"/>
            </a:br>
            <a:r>
              <a:rPr lang="en-US" dirty="0"/>
              <a:t>logo goes here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1" hasCustomPrompt="1"/>
          </p:nvPr>
        </p:nvSpPr>
        <p:spPr>
          <a:xfrm>
            <a:off x="197002" y="6370964"/>
            <a:ext cx="8369481" cy="556628"/>
          </a:xfr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Date 18pt</a:t>
            </a:r>
          </a:p>
        </p:txBody>
      </p:sp>
    </p:spTree>
    <p:extLst>
      <p:ext uri="{BB962C8B-B14F-4D97-AF65-F5344CB8AC3E}">
        <p14:creationId xmlns:p14="http://schemas.microsoft.com/office/powerpoint/2010/main" val="245683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Table?</a:t>
            </a:r>
          </a:p>
        </p:txBody>
      </p:sp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Table Name/Description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294068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Table caption goes here…</a:t>
            </a:r>
          </a:p>
        </p:txBody>
      </p:sp>
      <p:graphicFrame>
        <p:nvGraphicFramePr>
          <p:cNvPr id="8" name="Table Placeholder 6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2364578963"/>
              </p:ext>
            </p:extLst>
          </p:nvPr>
        </p:nvGraphicFramePr>
        <p:xfrm>
          <a:off x="472239" y="1707523"/>
          <a:ext cx="8214564" cy="3534328"/>
        </p:xfrm>
        <a:graphic>
          <a:graphicData uri="http://schemas.openxmlformats.org/drawingml/2006/table">
            <a:tbl>
              <a:tblPr firstRow="1">
                <a:tableStyleId>{616DA210-FB5B-4158-B5E0-FEB733F419BA}</a:tableStyleId>
              </a:tblPr>
              <a:tblGrid>
                <a:gridCol w="16074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33928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Column</a:t>
                      </a:r>
                      <a:r>
                        <a:rPr lang="en-US" sz="1200" b="1" baseline="0" dirty="0">
                          <a:solidFill>
                            <a:schemeClr val="bg1"/>
                          </a:solidFill>
                        </a:rPr>
                        <a:t> Title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C3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C4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C6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1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500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2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3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4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5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400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6</a:t>
                      </a:r>
                      <a:endParaRPr lang="en-US" sz="1000" dirty="0"/>
                    </a:p>
                    <a:p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7</a:t>
                      </a:r>
                      <a:endParaRPr lang="en-US" sz="1000" dirty="0"/>
                    </a:p>
                    <a:p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0692EF-573D-1F4C-A2A0-FB4A280D09E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70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Graph?</a:t>
            </a:r>
          </a:p>
        </p:txBody>
      </p:sp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Graph Name/Description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419725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Graph caption goes here…</a:t>
            </a:r>
          </a:p>
        </p:txBody>
      </p:sp>
      <p:graphicFrame>
        <p:nvGraphicFramePr>
          <p:cNvPr id="8" name="Chart Placeholder 6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808726937"/>
              </p:ext>
            </p:extLst>
          </p:nvPr>
        </p:nvGraphicFramePr>
        <p:xfrm>
          <a:off x="340243" y="1943837"/>
          <a:ext cx="8484780" cy="33937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BDF7EE-B287-5A4D-9813-BA5B271B148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997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Pie Chart?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599835" y="5334662"/>
            <a:ext cx="3435396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Chart caption goes here…</a:t>
            </a:r>
          </a:p>
        </p:txBody>
      </p:sp>
      <p:graphicFrame>
        <p:nvGraphicFramePr>
          <p:cNvPr id="20" name="Chart 19"/>
          <p:cNvGraphicFramePr/>
          <p:nvPr userDrawn="1">
            <p:extLst>
              <p:ext uri="{D42A27DB-BD31-4B8C-83A1-F6EECF244321}">
                <p14:modId xmlns:p14="http://schemas.microsoft.com/office/powerpoint/2010/main" val="1348896393"/>
              </p:ext>
            </p:extLst>
          </p:nvPr>
        </p:nvGraphicFramePr>
        <p:xfrm>
          <a:off x="491509" y="1270662"/>
          <a:ext cx="3707218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Chart 25"/>
          <p:cNvGraphicFramePr/>
          <p:nvPr userDrawn="1">
            <p:extLst>
              <p:ext uri="{D42A27DB-BD31-4B8C-83A1-F6EECF244321}">
                <p14:modId xmlns:p14="http://schemas.microsoft.com/office/powerpoint/2010/main" val="1010086683"/>
              </p:ext>
            </p:extLst>
          </p:nvPr>
        </p:nvGraphicFramePr>
        <p:xfrm>
          <a:off x="4444578" y="1270662"/>
          <a:ext cx="4387703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994609" y="5334662"/>
            <a:ext cx="3435396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Chart caption goes here…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EFF306-8463-1144-B790-8D299D3F68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008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SmartArt?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294068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SmartArt caption goes here…</a:t>
            </a:r>
          </a:p>
        </p:txBody>
      </p:sp>
      <p:graphicFrame>
        <p:nvGraphicFramePr>
          <p:cNvPr id="4" name="Diagram 3"/>
          <p:cNvGraphicFramePr/>
          <p:nvPr userDrawn="1">
            <p:extLst>
              <p:ext uri="{D42A27DB-BD31-4B8C-83A1-F6EECF244321}">
                <p14:modId xmlns:p14="http://schemas.microsoft.com/office/powerpoint/2010/main" val="3594280074"/>
              </p:ext>
            </p:extLst>
          </p:nvPr>
        </p:nvGraphicFramePr>
        <p:xfrm>
          <a:off x="1123507" y="1058779"/>
          <a:ext cx="6896986" cy="29966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 userDrawn="1">
            <p:extLst>
              <p:ext uri="{D42A27DB-BD31-4B8C-83A1-F6EECF244321}">
                <p14:modId xmlns:p14="http://schemas.microsoft.com/office/powerpoint/2010/main" val="332164275"/>
              </p:ext>
            </p:extLst>
          </p:nvPr>
        </p:nvGraphicFramePr>
        <p:xfrm>
          <a:off x="1524000" y="3540187"/>
          <a:ext cx="6096000" cy="17519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SmartArt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829DD7-216F-B44A-A1AA-A1989002436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82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64711" y="6337300"/>
            <a:ext cx="3452139" cy="365125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2019 </a:t>
            </a:r>
            <a:r>
              <a:rPr lang="en-US" dirty="0" err="1"/>
              <a:t>NeoGenomics</a:t>
            </a:r>
            <a:r>
              <a:rPr lang="en-US" dirty="0"/>
              <a:t> Laboratories, Inc. All rights reserved.</a:t>
            </a:r>
          </a:p>
          <a:p>
            <a:r>
              <a:rPr lang="en-US" dirty="0"/>
              <a:t>All other trademarks are the property of their respective owners.</a:t>
            </a:r>
          </a:p>
          <a:p>
            <a:r>
              <a:rPr lang="en-US" dirty="0"/>
              <a:t>Rev. MMDDYY</a:t>
            </a:r>
          </a:p>
        </p:txBody>
      </p:sp>
    </p:spTree>
    <p:extLst>
      <p:ext uri="{BB962C8B-B14F-4D97-AF65-F5344CB8AC3E}">
        <p14:creationId xmlns:p14="http://schemas.microsoft.com/office/powerpoint/2010/main" val="15918666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Mai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85750" y="2298700"/>
            <a:ext cx="8577263" cy="3340100"/>
          </a:xfrm>
        </p:spPr>
        <p:txBody>
          <a:bodyPr/>
          <a:lstStyle>
            <a:lvl2pPr marL="342900" indent="-171450">
              <a:buFont typeface="Calibri" panose="020F0502020204030204" pitchFamily="34" charset="0"/>
              <a:buChar char="−"/>
              <a:defRPr/>
            </a:lvl2pPr>
            <a:lvl3pPr marL="514350" indent="-171450">
              <a:buFont typeface="Calibri" panose="020F0502020204030204" pitchFamily="34" charset="0"/>
              <a:buChar char="−"/>
              <a:defRPr/>
            </a:lvl3pPr>
            <a:lvl4pPr marL="685800" indent="-171450">
              <a:buFont typeface="Calibri" panose="020F0502020204030204" pitchFamily="34" charset="0"/>
              <a:buChar char="−"/>
              <a:defRPr/>
            </a:lvl4pPr>
            <a:lvl5pPr marL="857250" indent="-17145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A521CF5-B18D-D44D-9437-593D85B8A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173" y="-395287"/>
            <a:ext cx="7570860" cy="1600200"/>
          </a:xfrm>
        </p:spPr>
        <p:txBody>
          <a:bodyPr anchor="b"/>
          <a:lstStyle>
            <a:lvl1pPr>
              <a:defRPr sz="27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2253343" y="6034087"/>
            <a:ext cx="4465355" cy="434976"/>
          </a:xfrm>
        </p:spPr>
        <p:txBody>
          <a:bodyPr lIns="0" bIns="0" anchor="b">
            <a:noAutofit/>
          </a:bodyPr>
          <a:lstStyle>
            <a:lvl1pPr marL="0" indent="0" algn="ctr">
              <a:buNone/>
              <a:defRPr sz="600" baseline="0"/>
            </a:lvl1pPr>
            <a:lvl2pPr marL="171450" indent="0">
              <a:buFont typeface="Calibri" panose="020F0502020204030204" pitchFamily="34" charset="0"/>
              <a:buNone/>
              <a:defRPr/>
            </a:lvl2pPr>
            <a:lvl3pPr marL="342900" indent="0">
              <a:buFont typeface="Calibri" panose="020F0502020204030204" pitchFamily="34" charset="0"/>
              <a:buNone/>
              <a:defRPr/>
            </a:lvl3pPr>
            <a:lvl4pPr marL="514350" indent="0">
              <a:buFont typeface="Calibri" panose="020F0502020204030204" pitchFamily="34" charset="0"/>
              <a:buNone/>
              <a:defRPr/>
            </a:lvl4pPr>
            <a:lvl5pPr marL="640556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588693" y="6034089"/>
            <a:ext cx="274320" cy="434975"/>
          </a:xfrm>
          <a:prstGeom prst="rect">
            <a:avLst/>
          </a:prstGeom>
        </p:spPr>
        <p:txBody>
          <a:bodyPr lIns="0" tIns="0" rIns="0" bIns="0" anchor="ctr"/>
          <a:lstStyle>
            <a:lvl1pPr algn="just">
              <a:defRPr sz="750">
                <a:solidFill>
                  <a:schemeClr val="tx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9" name="Picture 8" descr="NEO_Corp_Pattern_long.jp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062990" cy="16002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6"/>
          </p:nvPr>
        </p:nvSpPr>
        <p:spPr>
          <a:xfrm>
            <a:off x="1294596" y="1288596"/>
            <a:ext cx="7568417" cy="408125"/>
          </a:xfrm>
        </p:spPr>
        <p:txBody>
          <a:bodyPr lIns="0">
            <a:normAutofit/>
          </a:bodyPr>
          <a:lstStyle>
            <a:lvl1pPr marL="0" indent="0">
              <a:buNone/>
              <a:defRPr sz="1800" b="0" baseline="0">
                <a:solidFill>
                  <a:schemeClr val="tx1"/>
                </a:solidFill>
                <a:latin typeface="Jost Medium Roman" pitchFamily="2" charset="0"/>
                <a:ea typeface="Jost Medium Roman" pitchFamily="2" charset="0"/>
                <a:cs typeface="Jost Medium Roman" pitchFamily="2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5722318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16">
          <p15:clr>
            <a:srgbClr val="FBAE40"/>
          </p15:clr>
        </p15:guide>
        <p15:guide id="4" pos="888">
          <p15:clr>
            <a:srgbClr val="FBAE40"/>
          </p15:clr>
        </p15:guide>
        <p15:guide id="5" orient="horz" pos="100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Mai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85750" y="2298700"/>
            <a:ext cx="8577263" cy="3340100"/>
          </a:xfrm>
        </p:spPr>
        <p:txBody>
          <a:bodyPr/>
          <a:lstStyle>
            <a:lvl2pPr marL="342900" indent="-171450">
              <a:buFont typeface="Calibri" panose="020F0502020204030204" pitchFamily="34" charset="0"/>
              <a:buChar char="−"/>
              <a:defRPr/>
            </a:lvl2pPr>
            <a:lvl3pPr marL="514350" indent="-171450">
              <a:buFont typeface="Calibri" panose="020F0502020204030204" pitchFamily="34" charset="0"/>
              <a:buChar char="−"/>
              <a:defRPr/>
            </a:lvl3pPr>
            <a:lvl4pPr marL="685800" indent="-171450">
              <a:buFont typeface="Calibri" panose="020F0502020204030204" pitchFamily="34" charset="0"/>
              <a:buChar char="−"/>
              <a:defRPr/>
            </a:lvl4pPr>
            <a:lvl5pPr marL="857250" indent="-17145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A521CF5-B18D-D44D-9437-593D85B8A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173" y="-395287"/>
            <a:ext cx="7570860" cy="1600200"/>
          </a:xfrm>
        </p:spPr>
        <p:txBody>
          <a:bodyPr anchor="b"/>
          <a:lstStyle>
            <a:lvl1pPr>
              <a:defRPr sz="27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2253343" y="6034087"/>
            <a:ext cx="4465355" cy="434976"/>
          </a:xfrm>
        </p:spPr>
        <p:txBody>
          <a:bodyPr lIns="0" bIns="0" anchor="b">
            <a:noAutofit/>
          </a:bodyPr>
          <a:lstStyle>
            <a:lvl1pPr marL="0" indent="0" algn="ctr">
              <a:buNone/>
              <a:defRPr sz="600" baseline="0"/>
            </a:lvl1pPr>
            <a:lvl2pPr marL="171450" indent="0">
              <a:buFont typeface="Calibri" panose="020F0502020204030204" pitchFamily="34" charset="0"/>
              <a:buNone/>
              <a:defRPr/>
            </a:lvl2pPr>
            <a:lvl3pPr marL="342900" indent="0">
              <a:buFont typeface="Calibri" panose="020F0502020204030204" pitchFamily="34" charset="0"/>
              <a:buNone/>
              <a:defRPr/>
            </a:lvl3pPr>
            <a:lvl4pPr marL="514350" indent="0">
              <a:buFont typeface="Calibri" panose="020F0502020204030204" pitchFamily="34" charset="0"/>
              <a:buNone/>
              <a:defRPr/>
            </a:lvl4pPr>
            <a:lvl5pPr marL="640556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588693" y="6034089"/>
            <a:ext cx="274320" cy="434975"/>
          </a:xfrm>
          <a:prstGeom prst="rect">
            <a:avLst/>
          </a:prstGeom>
        </p:spPr>
        <p:txBody>
          <a:bodyPr lIns="0" tIns="0" rIns="0" bIns="0" anchor="ctr"/>
          <a:lstStyle>
            <a:lvl1pPr algn="just">
              <a:defRPr sz="750">
                <a:solidFill>
                  <a:schemeClr val="tx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9" name="Picture 8" descr="NEO_Corp_Pattern_long.jp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062990" cy="16002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6"/>
          </p:nvPr>
        </p:nvSpPr>
        <p:spPr>
          <a:xfrm>
            <a:off x="1294596" y="1288596"/>
            <a:ext cx="7568417" cy="408125"/>
          </a:xfrm>
        </p:spPr>
        <p:txBody>
          <a:bodyPr lIns="0">
            <a:normAutofit/>
          </a:bodyPr>
          <a:lstStyle>
            <a:lvl1pPr marL="0" indent="0">
              <a:buNone/>
              <a:defRPr sz="1800" b="0" baseline="0">
                <a:solidFill>
                  <a:schemeClr val="tx1"/>
                </a:solidFill>
                <a:latin typeface="Jost Medium Roman" pitchFamily="2" charset="0"/>
                <a:ea typeface="Jost Medium Roman" pitchFamily="2" charset="0"/>
                <a:cs typeface="Jost Medium Roman" pitchFamily="2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26903521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16">
          <p15:clr>
            <a:srgbClr val="FBAE40"/>
          </p15:clr>
        </p15:guide>
        <p15:guide id="4" pos="888">
          <p15:clr>
            <a:srgbClr val="FBAE40"/>
          </p15:clr>
        </p15:guide>
        <p15:guide id="5" orient="horz" pos="100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Mai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285750" y="2298700"/>
            <a:ext cx="8577263" cy="3340100"/>
          </a:xfrm>
        </p:spPr>
        <p:txBody>
          <a:bodyPr/>
          <a:lstStyle>
            <a:lvl2pPr marL="342900" indent="-171450">
              <a:buFont typeface="Calibri" panose="020F0502020204030204" pitchFamily="34" charset="0"/>
              <a:buChar char="−"/>
              <a:defRPr/>
            </a:lvl2pPr>
            <a:lvl3pPr marL="514350" indent="-171450">
              <a:buFont typeface="Calibri" panose="020F0502020204030204" pitchFamily="34" charset="0"/>
              <a:buChar char="−"/>
              <a:defRPr/>
            </a:lvl3pPr>
            <a:lvl4pPr marL="685800" indent="-171450">
              <a:buFont typeface="Calibri" panose="020F0502020204030204" pitchFamily="34" charset="0"/>
              <a:buChar char="−"/>
              <a:defRPr/>
            </a:lvl4pPr>
            <a:lvl5pPr marL="857250" indent="-17145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A521CF5-B18D-D44D-9437-593D85B8A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173" y="-395287"/>
            <a:ext cx="7570860" cy="1600200"/>
          </a:xfrm>
        </p:spPr>
        <p:txBody>
          <a:bodyPr anchor="b"/>
          <a:lstStyle>
            <a:lvl1pPr>
              <a:defRPr sz="27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2253343" y="6034087"/>
            <a:ext cx="4465355" cy="434976"/>
          </a:xfrm>
        </p:spPr>
        <p:txBody>
          <a:bodyPr lIns="0" bIns="0" anchor="b">
            <a:noAutofit/>
          </a:bodyPr>
          <a:lstStyle>
            <a:lvl1pPr marL="0" indent="0" algn="ctr">
              <a:buNone/>
              <a:defRPr sz="600" baseline="0"/>
            </a:lvl1pPr>
            <a:lvl2pPr marL="171450" indent="0">
              <a:buFont typeface="Calibri" panose="020F0502020204030204" pitchFamily="34" charset="0"/>
              <a:buNone/>
              <a:defRPr/>
            </a:lvl2pPr>
            <a:lvl3pPr marL="342900" indent="0">
              <a:buFont typeface="Calibri" panose="020F0502020204030204" pitchFamily="34" charset="0"/>
              <a:buNone/>
              <a:defRPr/>
            </a:lvl3pPr>
            <a:lvl4pPr marL="514350" indent="0">
              <a:buFont typeface="Calibri" panose="020F0502020204030204" pitchFamily="34" charset="0"/>
              <a:buNone/>
              <a:defRPr/>
            </a:lvl4pPr>
            <a:lvl5pPr marL="640556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588693" y="6034089"/>
            <a:ext cx="274320" cy="434975"/>
          </a:xfrm>
          <a:prstGeom prst="rect">
            <a:avLst/>
          </a:prstGeom>
        </p:spPr>
        <p:txBody>
          <a:bodyPr lIns="0" tIns="0" rIns="0" bIns="0" anchor="ctr"/>
          <a:lstStyle>
            <a:lvl1pPr algn="just">
              <a:defRPr sz="750">
                <a:solidFill>
                  <a:schemeClr val="tx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pic>
        <p:nvPicPr>
          <p:cNvPr id="9" name="Picture 8" descr="NEO_Corp_Pattern_long.jp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062990" cy="16002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6"/>
          </p:nvPr>
        </p:nvSpPr>
        <p:spPr>
          <a:xfrm>
            <a:off x="1294596" y="1288596"/>
            <a:ext cx="7568417" cy="408125"/>
          </a:xfrm>
        </p:spPr>
        <p:txBody>
          <a:bodyPr lIns="0">
            <a:normAutofit/>
          </a:bodyPr>
          <a:lstStyle>
            <a:lvl1pPr marL="0" indent="0">
              <a:buNone/>
              <a:defRPr sz="1800" b="0" baseline="0">
                <a:solidFill>
                  <a:schemeClr val="tx1"/>
                </a:solidFill>
                <a:latin typeface="Jost Medium Roman" pitchFamily="2" charset="0"/>
                <a:ea typeface="Jost Medium Roman" pitchFamily="2" charset="0"/>
                <a:cs typeface="Jost Medium Roman" pitchFamily="2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4244848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216">
          <p15:clr>
            <a:srgbClr val="FBAE40"/>
          </p15:clr>
        </p15:guide>
        <p15:guide id="4" pos="888">
          <p15:clr>
            <a:srgbClr val="FBAE40"/>
          </p15:clr>
        </p15:guide>
        <p15:guide id="5" orient="horz" pos="100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692107" y="1949697"/>
            <a:ext cx="6215997" cy="1325563"/>
          </a:xfrm>
        </p:spPr>
        <p:txBody>
          <a:bodyPr lIns="0" anchor="b">
            <a:noAutofit/>
          </a:bodyPr>
          <a:lstStyle>
            <a:lvl1pPr>
              <a:defRPr sz="45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Section Header 45pt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92107" y="3299324"/>
            <a:ext cx="6215997" cy="556628"/>
          </a:xfrm>
        </p:spPr>
        <p:txBody>
          <a:bodyPr lIns="0">
            <a:noAutofit/>
          </a:bodyPr>
          <a:lstStyle>
            <a:lvl1pPr marL="0" indent="0">
              <a:buNone/>
              <a:defRPr b="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Subheader</a:t>
            </a:r>
            <a:r>
              <a:rPr lang="en-US" dirty="0"/>
              <a:t> 28pt</a:t>
            </a:r>
          </a:p>
        </p:txBody>
      </p:sp>
    </p:spTree>
    <p:extLst>
      <p:ext uri="{BB962C8B-B14F-4D97-AF65-F5344CB8AC3E}">
        <p14:creationId xmlns:p14="http://schemas.microsoft.com/office/powerpoint/2010/main" val="2877210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7187123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272169"/>
            <a:ext cx="8202526" cy="4351338"/>
          </a:xfrm>
        </p:spPr>
        <p:txBody>
          <a:bodyPr/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36121" y="6360024"/>
            <a:ext cx="2057400" cy="365125"/>
          </a:xfrm>
          <a:prstGeom prst="rect">
            <a:avLst/>
          </a:prstGeom>
        </p:spPr>
        <p:txBody>
          <a:bodyPr lIns="0" tIns="0" rIns="0"/>
          <a:lstStyle>
            <a:lvl1pPr algn="just">
              <a:defRPr sz="1000">
                <a:solidFill>
                  <a:schemeClr val="accent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1B18C92-F22B-3944-94B4-A2A04DBD508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1892665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-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510749"/>
            <a:ext cx="8202526" cy="4110406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639717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474026" y="974254"/>
            <a:ext cx="8210481" cy="537323"/>
          </a:xfrm>
        </p:spPr>
        <p:txBody>
          <a:bodyPr/>
          <a:lstStyle>
            <a:lvl1pPr>
              <a:buNone/>
              <a:defRPr sz="25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Header 25pt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36121" y="6364224"/>
            <a:ext cx="2057400" cy="365125"/>
          </a:xfrm>
          <a:prstGeom prst="rect">
            <a:avLst/>
          </a:prstGeom>
        </p:spPr>
        <p:txBody>
          <a:bodyPr lIns="0" tIns="0" rIns="0"/>
          <a:lstStyle>
            <a:lvl1pPr algn="just">
              <a:defRPr sz="1000">
                <a:solidFill>
                  <a:schemeClr val="accent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4781045-94AD-034B-9406-A0241DDDF23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3790865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6525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08ABFE-359A-7C4B-9244-B65794B45A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86E5307-6D98-884C-9F72-DD377E48179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335770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0" y="1272169"/>
            <a:ext cx="4514850" cy="4351338"/>
          </a:xfrm>
          <a:solidFill>
            <a:schemeClr val="bg1"/>
          </a:solidFill>
        </p:spPr>
        <p:txBody>
          <a:bodyPr anchor="ctr">
            <a:normAutofit/>
          </a:bodyPr>
          <a:lstStyle>
            <a:lvl1pPr marL="0" indent="0" algn="ctr">
              <a:buNone/>
              <a:defRPr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Insert an image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6525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A00824-31D3-3E4E-A7C9-0FCFF842A5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EC036F1-B52C-2540-ADA0-9BAF50176B9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958859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69"/>
            <a:ext cx="4030578" cy="4210653"/>
          </a:xfrm>
        </p:spPr>
        <p:txBody>
          <a:bodyPr/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629150" y="1272169"/>
            <a:ext cx="4514850" cy="4201709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Insert an image here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BD8E1D-328C-D04E-9C7E-9588A645C60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962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7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65252" y="127217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6" hasCustomPrompt="1"/>
          </p:nvPr>
        </p:nvSpPr>
        <p:spPr>
          <a:xfrm>
            <a:off x="4665252" y="1780898"/>
            <a:ext cx="4030578" cy="1648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472239" y="1780898"/>
            <a:ext cx="4030578" cy="1648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472239" y="359271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5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4665252" y="359271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sz="half" idx="20" hasCustomPrompt="1"/>
          </p:nvPr>
        </p:nvSpPr>
        <p:spPr>
          <a:xfrm>
            <a:off x="4665252" y="4101438"/>
            <a:ext cx="4030578" cy="1648036"/>
          </a:xfrm>
          <a:solidFill>
            <a:srgbClr val="DAEAF6"/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sz="half" idx="21" hasCustomPrompt="1"/>
          </p:nvPr>
        </p:nvSpPr>
        <p:spPr>
          <a:xfrm>
            <a:off x="472239" y="4101438"/>
            <a:ext cx="4030578" cy="1648036"/>
          </a:xfrm>
          <a:solidFill>
            <a:srgbClr val="DAEAF6"/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2C895A-225D-E34E-A7D8-DF39B08C6B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F99F655-FF72-A240-9346-313BCC07939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2029756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331478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6" hasCustomPrompt="1"/>
          </p:nvPr>
        </p:nvSpPr>
        <p:spPr>
          <a:xfrm>
            <a:off x="331478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47223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615733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615733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BA260D-96C0-7747-BAD2-0F220E98D28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DE4CB4F-EA6C-4E42-9785-24BE7797A5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4231683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0" tIns="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515350" y="6390861"/>
            <a:ext cx="398049" cy="309683"/>
          </a:xfrm>
          <a:prstGeom prst="rect">
            <a:avLst/>
          </a:prstGeom>
        </p:spPr>
        <p:txBody>
          <a:bodyPr lIns="0" tIns="0" rIns="0" anchor="ctr"/>
          <a:lstStyle>
            <a:lvl1pPr algn="just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81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9" r:id="rId2"/>
    <p:sldLayoutId id="2147483664" r:id="rId3"/>
    <p:sldLayoutId id="214748369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92" r:id="rId10"/>
    <p:sldLayoutId id="2147483693" r:id="rId11"/>
    <p:sldLayoutId id="2147483694" r:id="rId12"/>
    <p:sldLayoutId id="2147483695" r:id="rId13"/>
    <p:sldLayoutId id="2147483690" r:id="rId14"/>
    <p:sldLayoutId id="2147483698" r:id="rId15"/>
    <p:sldLayoutId id="2147483699" r:id="rId16"/>
    <p:sldLayoutId id="2147483701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E4400-BF4F-A94F-A89D-5A7E4A5B4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32" y="124495"/>
            <a:ext cx="8821230" cy="62285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Heme CNV - 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0A6E84-BC34-4910-B9AA-515736DBC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7971" y="738083"/>
            <a:ext cx="9288169" cy="48136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DD1A13-B393-43C2-ABA0-8F98D41F8D04}"/>
              </a:ext>
            </a:extLst>
          </p:cNvPr>
          <p:cNvSpPr txBox="1"/>
          <p:nvPr/>
        </p:nvSpPr>
        <p:spPr>
          <a:xfrm>
            <a:off x="7326547" y="5935251"/>
            <a:ext cx="18620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Dr. Christophe Magnan</a:t>
            </a:r>
          </a:p>
        </p:txBody>
      </p:sp>
    </p:spTree>
    <p:extLst>
      <p:ext uri="{BB962C8B-B14F-4D97-AF65-F5344CB8AC3E}">
        <p14:creationId xmlns:p14="http://schemas.microsoft.com/office/powerpoint/2010/main" val="2692487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E4400-BF4F-A94F-A89D-5A7E4A5B4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32" y="124495"/>
            <a:ext cx="8821230" cy="62285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Heme CNV – Data Collection</a:t>
            </a:r>
          </a:p>
        </p:txBody>
      </p:sp>
      <p:sp>
        <p:nvSpPr>
          <p:cNvPr id="4" name="Slide Number Placeholder 4">
            <a:extLst>
              <a:ext uri="{FF2B5EF4-FFF2-40B4-BE49-F238E27FC236}">
                <a16:creationId xmlns:a16="http://schemas.microsoft.com/office/drawing/2014/main" id="{4590EABE-4547-49FE-B4D7-A4FE0B9B97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72465" y="5096714"/>
            <a:ext cx="319013" cy="389051"/>
          </a:xfrm>
        </p:spPr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</a:t>
            </a:fld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45D3AD-815F-4353-BC6F-E08FC370A129}"/>
              </a:ext>
            </a:extLst>
          </p:cNvPr>
          <p:cNvSpPr/>
          <p:nvPr/>
        </p:nvSpPr>
        <p:spPr>
          <a:xfrm>
            <a:off x="5827858" y="1162304"/>
            <a:ext cx="3231472" cy="1557503"/>
          </a:xfrm>
          <a:prstGeom prst="ellipse">
            <a:avLst/>
          </a:prstGeom>
          <a:solidFill>
            <a:srgbClr val="B4D500">
              <a:lumMod val="20000"/>
              <a:lumOff val="80000"/>
            </a:srgbClr>
          </a:solidFill>
          <a:ln w="12700" cap="flat" cmpd="sng" algn="ctr">
            <a:solidFill>
              <a:srgbClr val="41414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Extracted Metadata Mapping, Merging,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>
                <a:latin typeface="Calibri"/>
              </a:rPr>
              <a:t>And</a:t>
            </a: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 Filtering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7FFCFD5-D077-4AF2-BD67-514503871BB9}"/>
              </a:ext>
            </a:extLst>
          </p:cNvPr>
          <p:cNvCxnSpPr>
            <a:cxnSpLocks/>
          </p:cNvCxnSpPr>
          <p:nvPr/>
        </p:nvCxnSpPr>
        <p:spPr>
          <a:xfrm>
            <a:off x="2102830" y="2148694"/>
            <a:ext cx="99959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DEEDEC7B-E9C0-4047-A1C5-1A7C59A14A66}"/>
              </a:ext>
            </a:extLst>
          </p:cNvPr>
          <p:cNvSpPr/>
          <p:nvPr/>
        </p:nvSpPr>
        <p:spPr>
          <a:xfrm>
            <a:off x="5827858" y="3645294"/>
            <a:ext cx="3231472" cy="1855469"/>
          </a:xfrm>
          <a:prstGeom prst="ellipse">
            <a:avLst/>
          </a:prstGeom>
          <a:solidFill>
            <a:srgbClr val="EF8122">
              <a:lumMod val="20000"/>
              <a:lumOff val="80000"/>
            </a:srgbClr>
          </a:solidFill>
          <a:ln w="28575" cap="flat" cmpd="sng" algn="ctr">
            <a:solidFill>
              <a:srgbClr val="41414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F15B60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Heme CNV Data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9,015 Concurrent Cases</a:t>
            </a:r>
          </a:p>
          <a:p>
            <a:pPr lvl="0" algn="ctr"/>
            <a:r>
              <a:rPr lang="en-US" b="1" kern="0" dirty="0">
                <a:latin typeface="Calibri"/>
              </a:rPr>
              <a:t>364,210 Genes With CNV Information</a:t>
            </a:r>
          </a:p>
          <a:p>
            <a:pPr lvl="0" algn="ctr"/>
            <a:r>
              <a:rPr lang="en-US" b="1" kern="0" dirty="0">
                <a:latin typeface="Calibri"/>
              </a:rPr>
              <a:t>From FISH</a:t>
            </a:r>
            <a:endParaRPr kumimoji="0" lang="en-US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E38D7D7-8179-4C4B-A54F-97531BCD8D17}"/>
              </a:ext>
            </a:extLst>
          </p:cNvPr>
          <p:cNvCxnSpPr>
            <a:cxnSpLocks/>
          </p:cNvCxnSpPr>
          <p:nvPr/>
        </p:nvCxnSpPr>
        <p:spPr>
          <a:xfrm>
            <a:off x="2102830" y="3553424"/>
            <a:ext cx="99959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5D05872-48D9-446C-A9CE-5ED98DF05A97}"/>
              </a:ext>
            </a:extLst>
          </p:cNvPr>
          <p:cNvCxnSpPr>
            <a:cxnSpLocks/>
          </p:cNvCxnSpPr>
          <p:nvPr/>
        </p:nvCxnSpPr>
        <p:spPr>
          <a:xfrm>
            <a:off x="2102830" y="4944902"/>
            <a:ext cx="99959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2304BF6-8C0D-42DC-9245-87CF44BAC925}"/>
              </a:ext>
            </a:extLst>
          </p:cNvPr>
          <p:cNvCxnSpPr>
            <a:cxnSpLocks/>
          </p:cNvCxnSpPr>
          <p:nvPr/>
        </p:nvCxnSpPr>
        <p:spPr>
          <a:xfrm flipV="1">
            <a:off x="4889101" y="1768080"/>
            <a:ext cx="1447800" cy="3715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A29355F-8589-4384-AA31-56963EC1EE5B}"/>
              </a:ext>
            </a:extLst>
          </p:cNvPr>
          <p:cNvCxnSpPr>
            <a:cxnSpLocks/>
          </p:cNvCxnSpPr>
          <p:nvPr/>
        </p:nvCxnSpPr>
        <p:spPr>
          <a:xfrm flipV="1">
            <a:off x="4889101" y="2139517"/>
            <a:ext cx="1531352" cy="13996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9FBCD3F-FD7D-4614-AEDA-1A348719CA99}"/>
              </a:ext>
            </a:extLst>
          </p:cNvPr>
          <p:cNvCxnSpPr>
            <a:cxnSpLocks/>
          </p:cNvCxnSpPr>
          <p:nvPr/>
        </p:nvCxnSpPr>
        <p:spPr>
          <a:xfrm flipV="1">
            <a:off x="4822840" y="2429405"/>
            <a:ext cx="1816668" cy="24925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515355E-883F-4FC2-B375-C72E0EE4F915}"/>
              </a:ext>
            </a:extLst>
          </p:cNvPr>
          <p:cNvCxnSpPr>
            <a:cxnSpLocks/>
          </p:cNvCxnSpPr>
          <p:nvPr/>
        </p:nvCxnSpPr>
        <p:spPr>
          <a:xfrm>
            <a:off x="7370940" y="2839344"/>
            <a:ext cx="0" cy="6053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AA5F9A20-BF9A-4806-9739-D63C03F63C53}"/>
              </a:ext>
            </a:extLst>
          </p:cNvPr>
          <p:cNvSpPr/>
          <p:nvPr/>
        </p:nvSpPr>
        <p:spPr>
          <a:xfrm>
            <a:off x="340098" y="1577581"/>
            <a:ext cx="2154624" cy="1142227"/>
          </a:xfrm>
          <a:prstGeom prst="ellipse">
            <a:avLst/>
          </a:prstGeom>
          <a:solidFill>
            <a:srgbClr val="4797D2">
              <a:lumMod val="20000"/>
              <a:lumOff val="80000"/>
            </a:srgbClr>
          </a:solidFill>
          <a:ln w="12700" cap="flat" cmpd="sng" algn="ctr">
            <a:solidFill>
              <a:srgbClr val="41414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F15B60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FISH Reports</a:t>
            </a:r>
          </a:p>
          <a:p>
            <a:pPr lvl="0" algn="ctr"/>
            <a:r>
              <a:rPr lang="en-US" b="1" kern="0" dirty="0">
                <a:solidFill>
                  <a:srgbClr val="414141"/>
                </a:solidFill>
                <a:latin typeface="Calibri"/>
              </a:rPr>
              <a:t>387,938 Total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41414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446EC30-A12F-442F-B991-60586247F304}"/>
              </a:ext>
            </a:extLst>
          </p:cNvPr>
          <p:cNvSpPr/>
          <p:nvPr/>
        </p:nvSpPr>
        <p:spPr>
          <a:xfrm>
            <a:off x="340098" y="2968059"/>
            <a:ext cx="2154624" cy="1142227"/>
          </a:xfrm>
          <a:prstGeom prst="ellipse">
            <a:avLst/>
          </a:prstGeom>
          <a:solidFill>
            <a:srgbClr val="4797D2">
              <a:lumMod val="20000"/>
              <a:lumOff val="80000"/>
            </a:srgbClr>
          </a:solidFill>
          <a:ln w="12700" cap="flat" cmpd="sng" algn="ctr">
            <a:solidFill>
              <a:srgbClr val="41414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F15B60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NGS Reports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113,456 Total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99F05AD-C4AA-4378-B0C8-A68A318116A1}"/>
              </a:ext>
            </a:extLst>
          </p:cNvPr>
          <p:cNvSpPr/>
          <p:nvPr/>
        </p:nvSpPr>
        <p:spPr>
          <a:xfrm>
            <a:off x="340098" y="4358538"/>
            <a:ext cx="2154624" cy="1126794"/>
          </a:xfrm>
          <a:prstGeom prst="ellipse">
            <a:avLst/>
          </a:prstGeom>
          <a:solidFill>
            <a:srgbClr val="4797D2">
              <a:lumMod val="20000"/>
              <a:lumOff val="80000"/>
            </a:srgbClr>
          </a:solidFill>
          <a:ln w="12700" cap="flat" cmpd="sng" algn="ctr">
            <a:solidFill>
              <a:srgbClr val="41414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F15B60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Isilon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257,951 BAM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176,547 VCF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740AC76-0CB7-44D7-BA07-8D7364142BAB}"/>
              </a:ext>
            </a:extLst>
          </p:cNvPr>
          <p:cNvSpPr/>
          <p:nvPr/>
        </p:nvSpPr>
        <p:spPr>
          <a:xfrm>
            <a:off x="3156242" y="1577580"/>
            <a:ext cx="2228372" cy="1142227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rgbClr val="41414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>
                <a:latin typeface="Calibri"/>
              </a:rPr>
              <a:t>FISH </a:t>
            </a: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</a:rPr>
              <a:t>Results</a:t>
            </a:r>
            <a:endParaRPr lang="en-US" b="1" kern="0" dirty="0">
              <a:latin typeface="Calibri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Extraction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E1A7875-0C35-4942-BA6A-E20858CFA790}"/>
              </a:ext>
            </a:extLst>
          </p:cNvPr>
          <p:cNvSpPr/>
          <p:nvPr/>
        </p:nvSpPr>
        <p:spPr>
          <a:xfrm>
            <a:off x="3156242" y="2968058"/>
            <a:ext cx="2228372" cy="1142227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rgbClr val="41414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>
                <a:latin typeface="Calibri"/>
              </a:rPr>
              <a:t>NGS Sample Metadata Extraction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7BC070B-964E-4764-8C24-295ED0956484}"/>
              </a:ext>
            </a:extLst>
          </p:cNvPr>
          <p:cNvSpPr/>
          <p:nvPr/>
        </p:nvSpPr>
        <p:spPr>
          <a:xfrm>
            <a:off x="3156242" y="4358536"/>
            <a:ext cx="2228373" cy="1142227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rgbClr val="414141"/>
            </a:solidFill>
            <a:prstDash val="solid"/>
            <a:miter lim="800000"/>
          </a:ln>
          <a:effectLst/>
        </p:spPr>
        <p:txBody>
          <a:bodyPr lIns="0" r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>
                <a:latin typeface="Calibri"/>
              </a:rPr>
              <a:t>NGS Data + Quality Controls</a:t>
            </a:r>
          </a:p>
        </p:txBody>
      </p:sp>
    </p:spTree>
    <p:extLst>
      <p:ext uri="{BB962C8B-B14F-4D97-AF65-F5344CB8AC3E}">
        <p14:creationId xmlns:p14="http://schemas.microsoft.com/office/powerpoint/2010/main" val="2186687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E4400-BF4F-A94F-A89D-5A7E4A5B4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32" y="124495"/>
            <a:ext cx="8821230" cy="62285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Heme CNV – Features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24762CB-3F57-417D-BB4F-59DC6672B91F}"/>
              </a:ext>
            </a:extLst>
          </p:cNvPr>
          <p:cNvSpPr/>
          <p:nvPr/>
        </p:nvSpPr>
        <p:spPr>
          <a:xfrm>
            <a:off x="3610628" y="725817"/>
            <a:ext cx="1288636" cy="59918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QIAseq297</a:t>
            </a:r>
          </a:p>
          <a:p>
            <a:pPr algn="ctr"/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Pipeline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65F8114-B443-4819-A521-B9C5C407169E}"/>
              </a:ext>
            </a:extLst>
          </p:cNvPr>
          <p:cNvSpPr/>
          <p:nvPr/>
        </p:nvSpPr>
        <p:spPr>
          <a:xfrm>
            <a:off x="2089669" y="1215531"/>
            <a:ext cx="1206842" cy="39008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VCF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1EBBB26-5D1F-4391-93E2-C6289445821F}"/>
              </a:ext>
            </a:extLst>
          </p:cNvPr>
          <p:cNvSpPr/>
          <p:nvPr/>
        </p:nvSpPr>
        <p:spPr>
          <a:xfrm>
            <a:off x="1293244" y="2006400"/>
            <a:ext cx="1706404" cy="513636"/>
          </a:xfrm>
          <a:prstGeom prst="ellipse">
            <a:avLst/>
          </a:prstGeom>
          <a:solidFill>
            <a:srgbClr val="FBD3A7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PureCN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6155012-97F8-4398-AB9C-05C18B63D1F0}"/>
              </a:ext>
            </a:extLst>
          </p:cNvPr>
          <p:cNvSpPr/>
          <p:nvPr/>
        </p:nvSpPr>
        <p:spPr>
          <a:xfrm>
            <a:off x="3401744" y="2006400"/>
            <a:ext cx="1706405" cy="501885"/>
          </a:xfrm>
          <a:prstGeom prst="ellipse">
            <a:avLst/>
          </a:prstGeom>
          <a:solidFill>
            <a:srgbClr val="FBD3A7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CNVkit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90558F0-6C62-47EC-A8D9-DABEE6593DF2}"/>
              </a:ext>
            </a:extLst>
          </p:cNvPr>
          <p:cNvSpPr/>
          <p:nvPr/>
        </p:nvSpPr>
        <p:spPr>
          <a:xfrm>
            <a:off x="6277350" y="2006400"/>
            <a:ext cx="1706405" cy="501885"/>
          </a:xfrm>
          <a:prstGeom prst="ellipse">
            <a:avLst/>
          </a:prstGeom>
          <a:solidFill>
            <a:srgbClr val="FBD3A7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Mosdepth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5231848-2B22-45B9-A392-31C8542E6A66}"/>
              </a:ext>
            </a:extLst>
          </p:cNvPr>
          <p:cNvSpPr/>
          <p:nvPr/>
        </p:nvSpPr>
        <p:spPr>
          <a:xfrm>
            <a:off x="1293244" y="2783963"/>
            <a:ext cx="1649880" cy="567772"/>
          </a:xfrm>
          <a:prstGeom prst="rect">
            <a:avLst/>
          </a:prstGeom>
          <a:solidFill>
            <a:srgbClr val="FFFFB3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Segment-Level Log</a:t>
            </a:r>
            <a:r>
              <a:rPr lang="en-US" sz="1600" b="1" baseline="-25000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(CN) x 4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2D18448-05DC-41A8-AA34-FC535E6639EA}"/>
              </a:ext>
            </a:extLst>
          </p:cNvPr>
          <p:cNvSpPr/>
          <p:nvPr/>
        </p:nvSpPr>
        <p:spPr>
          <a:xfrm>
            <a:off x="3494309" y="2783963"/>
            <a:ext cx="1530966" cy="567772"/>
          </a:xfrm>
          <a:prstGeom prst="rect">
            <a:avLst/>
          </a:prstGeom>
          <a:solidFill>
            <a:srgbClr val="FFFFB3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Gene-Level Log</a:t>
            </a:r>
            <a:r>
              <a:rPr lang="en-US" sz="1600" b="1" baseline="-25000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(CN) x 6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D58A9E7-0D49-451A-BDDE-CFE3C05FB1B8}"/>
              </a:ext>
            </a:extLst>
          </p:cNvPr>
          <p:cNvSpPr/>
          <p:nvPr/>
        </p:nvSpPr>
        <p:spPr>
          <a:xfrm>
            <a:off x="7554552" y="2783963"/>
            <a:ext cx="1444476" cy="567806"/>
          </a:xfrm>
          <a:prstGeom prst="rect">
            <a:avLst/>
          </a:prstGeom>
          <a:solidFill>
            <a:srgbClr val="FFFFB3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Normalized Coverage 10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E872202-9FBD-4595-857B-0DB5F0621645}"/>
              </a:ext>
            </a:extLst>
          </p:cNvPr>
          <p:cNvSpPr txBox="1"/>
          <p:nvPr/>
        </p:nvSpPr>
        <p:spPr>
          <a:xfrm>
            <a:off x="6959489" y="286565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FB4D2C1A-9DC8-48F3-A61F-4FE88F6A889A}"/>
              </a:ext>
            </a:extLst>
          </p:cNvPr>
          <p:cNvCxnSpPr/>
          <p:nvPr/>
        </p:nvCxnSpPr>
        <p:spPr>
          <a:xfrm flipH="1">
            <a:off x="6020437" y="2459714"/>
            <a:ext cx="253767" cy="217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C185237-CF89-4691-A53F-209D1EB0665A}"/>
              </a:ext>
            </a:extLst>
          </p:cNvPr>
          <p:cNvCxnSpPr/>
          <p:nvPr/>
        </p:nvCxnSpPr>
        <p:spPr>
          <a:xfrm>
            <a:off x="7764686" y="2469905"/>
            <a:ext cx="269243" cy="217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08639E4-FA10-4B8C-A5C8-BB5588DAC75D}"/>
              </a:ext>
            </a:extLst>
          </p:cNvPr>
          <p:cNvCxnSpPr/>
          <p:nvPr/>
        </p:nvCxnSpPr>
        <p:spPr>
          <a:xfrm>
            <a:off x="7154414" y="2628206"/>
            <a:ext cx="0" cy="277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A7B1FA0D-B458-45AA-AC23-07FBB16663CA}"/>
              </a:ext>
            </a:extLst>
          </p:cNvPr>
          <p:cNvSpPr/>
          <p:nvPr/>
        </p:nvSpPr>
        <p:spPr>
          <a:xfrm>
            <a:off x="5213381" y="1215531"/>
            <a:ext cx="1206842" cy="39008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BAM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E414F56-7072-42CE-B847-3535054469A1}"/>
              </a:ext>
            </a:extLst>
          </p:cNvPr>
          <p:cNvSpPr/>
          <p:nvPr/>
        </p:nvSpPr>
        <p:spPr>
          <a:xfrm>
            <a:off x="727974" y="3766224"/>
            <a:ext cx="4118600" cy="233021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spcAft>
                <a:spcPts val="450"/>
              </a:spcAft>
            </a:pPr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Predictions From Existing Tools</a:t>
            </a:r>
            <a:endParaRPr lang="en-US" sz="1600" dirty="0">
              <a:solidFill>
                <a:srgbClr val="2121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450"/>
              </a:spcAft>
              <a:buFontTx/>
              <a:buChar char="-"/>
            </a:pPr>
            <a:r>
              <a:rPr lang="en-US" sz="1600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PureCN and CNVkit selected</a:t>
            </a:r>
          </a:p>
          <a:p>
            <a:pPr marL="285750" indent="-285750" algn="just">
              <a:spcAft>
                <a:spcPts val="450"/>
              </a:spcAft>
              <a:buFontTx/>
              <a:buChar char="-"/>
            </a:pPr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Baseline accuracy: 95% to 96%</a:t>
            </a:r>
          </a:p>
          <a:p>
            <a:pPr marL="285750" indent="-285750" algn="just">
              <a:spcAft>
                <a:spcPts val="450"/>
              </a:spcAft>
              <a:buFontTx/>
              <a:buChar char="-"/>
            </a:pPr>
            <a:r>
              <a:rPr lang="en-US" sz="1600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Predicted Log</a:t>
            </a:r>
            <a:r>
              <a:rPr lang="en-US" sz="1600" baseline="-25000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(CN) used as found</a:t>
            </a:r>
          </a:p>
          <a:p>
            <a:pPr marL="285750" indent="-285750" algn="just">
              <a:spcAft>
                <a:spcPts val="450"/>
              </a:spcAft>
              <a:buFontTx/>
              <a:buChar char="-"/>
            </a:pPr>
            <a:r>
              <a:rPr lang="en-US" sz="1600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 and segment level results</a:t>
            </a:r>
          </a:p>
          <a:p>
            <a:pPr marL="285750" indent="-285750" algn="just">
              <a:spcAft>
                <a:spcPts val="450"/>
              </a:spcAft>
              <a:buFontTx/>
              <a:buChar char="-"/>
            </a:pPr>
            <a:r>
              <a:rPr lang="en-US" sz="1600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Confidence intervals included</a:t>
            </a:r>
          </a:p>
          <a:p>
            <a:pPr marL="285750" indent="-285750" algn="just">
              <a:spcAft>
                <a:spcPts val="450"/>
              </a:spcAft>
              <a:buFontTx/>
              <a:buChar char="-"/>
            </a:pPr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Expected &gt; 0 for amp and &lt; 0 for del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ADAD456-2C37-4ACA-9DA7-9A439E784134}"/>
              </a:ext>
            </a:extLst>
          </p:cNvPr>
          <p:cNvSpPr/>
          <p:nvPr/>
        </p:nvSpPr>
        <p:spPr>
          <a:xfrm>
            <a:off x="4899264" y="3766223"/>
            <a:ext cx="4104872" cy="233021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>
              <a:spcAft>
                <a:spcPts val="450"/>
              </a:spcAft>
            </a:pPr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Normalized Coverages</a:t>
            </a:r>
            <a:endParaRPr lang="en-US" sz="1600" dirty="0">
              <a:solidFill>
                <a:srgbClr val="2121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spcBef>
                <a:spcPts val="600"/>
              </a:spcBef>
              <a:spcAft>
                <a:spcPts val="450"/>
              </a:spcAft>
              <a:buFontTx/>
              <a:buChar char="-"/>
            </a:pPr>
            <a:r>
              <a:rPr lang="en-US" sz="1600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Classic and experimental features</a:t>
            </a:r>
          </a:p>
          <a:p>
            <a:pPr marL="285750" indent="-285750" algn="just">
              <a:spcAft>
                <a:spcPts val="450"/>
              </a:spcAft>
              <a:buFontTx/>
              <a:buChar char="-"/>
            </a:pPr>
            <a:r>
              <a:rPr lang="en-US" sz="1600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11K samples to assess assay-specific coverage variations and biases</a:t>
            </a:r>
          </a:p>
          <a:p>
            <a:pPr marL="285750" indent="-285750" algn="just">
              <a:spcAft>
                <a:spcPts val="450"/>
              </a:spcAft>
              <a:buFontTx/>
              <a:buChar char="-"/>
            </a:pPr>
            <a:r>
              <a:rPr lang="en-US" sz="1600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Comparison between gene coverage and other elements / expected normal</a:t>
            </a:r>
          </a:p>
          <a:p>
            <a:pPr marL="285750" indent="-285750" algn="just">
              <a:spcAft>
                <a:spcPts val="450"/>
              </a:spcAft>
              <a:buFontTx/>
              <a:buChar char="-"/>
            </a:pPr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Expected &gt; 1 for amp and &lt; 1 for del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F9BB0F9-95B5-48E0-803F-89C66C4ECB7A}"/>
              </a:ext>
            </a:extLst>
          </p:cNvPr>
          <p:cNvSpPr/>
          <p:nvPr/>
        </p:nvSpPr>
        <p:spPr>
          <a:xfrm>
            <a:off x="5273622" y="2783929"/>
            <a:ext cx="1444476" cy="567806"/>
          </a:xfrm>
          <a:prstGeom prst="rect">
            <a:avLst/>
          </a:prstGeom>
          <a:solidFill>
            <a:srgbClr val="FFFFB3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2121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Normalized Coverage 1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D91B3BE-AC98-4406-A635-5219ECD80EC5}"/>
              </a:ext>
            </a:extLst>
          </p:cNvPr>
          <p:cNvCxnSpPr/>
          <p:nvPr/>
        </p:nvCxnSpPr>
        <p:spPr>
          <a:xfrm>
            <a:off x="2844145" y="2459714"/>
            <a:ext cx="0" cy="277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620CC4A-3720-4F67-89E7-92EFC79F26DC}"/>
              </a:ext>
            </a:extLst>
          </p:cNvPr>
          <p:cNvCxnSpPr/>
          <p:nvPr/>
        </p:nvCxnSpPr>
        <p:spPr>
          <a:xfrm>
            <a:off x="3513382" y="2459141"/>
            <a:ext cx="0" cy="277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0065AAC-3106-46F3-B34C-5DF174A9E0DF}"/>
              </a:ext>
            </a:extLst>
          </p:cNvPr>
          <p:cNvCxnSpPr>
            <a:cxnSpLocks/>
          </p:cNvCxnSpPr>
          <p:nvPr/>
        </p:nvCxnSpPr>
        <p:spPr>
          <a:xfrm>
            <a:off x="3035925" y="2410442"/>
            <a:ext cx="341263" cy="310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DDF2697-72E4-4BCB-91D5-5B93BFEE343A}"/>
              </a:ext>
            </a:extLst>
          </p:cNvPr>
          <p:cNvCxnSpPr>
            <a:cxnSpLocks/>
          </p:cNvCxnSpPr>
          <p:nvPr/>
        </p:nvCxnSpPr>
        <p:spPr>
          <a:xfrm flipH="1">
            <a:off x="3039071" y="2419495"/>
            <a:ext cx="356487" cy="3015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A58C481-1412-46D8-9371-2F163970CDDF}"/>
              </a:ext>
            </a:extLst>
          </p:cNvPr>
          <p:cNvCxnSpPr/>
          <p:nvPr/>
        </p:nvCxnSpPr>
        <p:spPr>
          <a:xfrm flipH="1">
            <a:off x="3268674" y="892781"/>
            <a:ext cx="253767" cy="217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CBCAF3E-B46E-416B-B1A1-75F3D398EDC9}"/>
              </a:ext>
            </a:extLst>
          </p:cNvPr>
          <p:cNvCxnSpPr/>
          <p:nvPr/>
        </p:nvCxnSpPr>
        <p:spPr>
          <a:xfrm>
            <a:off x="4972825" y="896556"/>
            <a:ext cx="269243" cy="2170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7C69F57-2E76-4F17-98B6-84A6433ABE7E}"/>
              </a:ext>
            </a:extLst>
          </p:cNvPr>
          <p:cNvCxnSpPr/>
          <p:nvPr/>
        </p:nvCxnSpPr>
        <p:spPr>
          <a:xfrm>
            <a:off x="2712163" y="1708999"/>
            <a:ext cx="0" cy="277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9EBE113-5BFF-470F-86BB-07D6A13D33E2}"/>
              </a:ext>
            </a:extLst>
          </p:cNvPr>
          <p:cNvCxnSpPr>
            <a:cxnSpLocks/>
          </p:cNvCxnSpPr>
          <p:nvPr/>
        </p:nvCxnSpPr>
        <p:spPr>
          <a:xfrm>
            <a:off x="3256755" y="1712100"/>
            <a:ext cx="225930" cy="3042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523DD767-4E59-43BE-ADAD-35A4BAEE7857}"/>
              </a:ext>
            </a:extLst>
          </p:cNvPr>
          <p:cNvCxnSpPr>
            <a:cxnSpLocks/>
          </p:cNvCxnSpPr>
          <p:nvPr/>
        </p:nvCxnSpPr>
        <p:spPr>
          <a:xfrm flipH="1">
            <a:off x="4899264" y="1716459"/>
            <a:ext cx="266318" cy="26675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3603C954-EA63-4C4D-8773-91620706D34E}"/>
              </a:ext>
            </a:extLst>
          </p:cNvPr>
          <p:cNvCxnSpPr>
            <a:cxnSpLocks/>
          </p:cNvCxnSpPr>
          <p:nvPr/>
        </p:nvCxnSpPr>
        <p:spPr>
          <a:xfrm>
            <a:off x="6197750" y="1708999"/>
            <a:ext cx="136088" cy="2849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A83385F-83F0-4256-AE7A-34A4A851DEEB}"/>
              </a:ext>
            </a:extLst>
          </p:cNvPr>
          <p:cNvCxnSpPr>
            <a:cxnSpLocks/>
          </p:cNvCxnSpPr>
          <p:nvPr/>
        </p:nvCxnSpPr>
        <p:spPr>
          <a:xfrm flipH="1">
            <a:off x="2943124" y="1591147"/>
            <a:ext cx="2164323" cy="4152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D9BE0482-9A1D-43FC-B863-1AAB89D72087}"/>
              </a:ext>
            </a:extLst>
          </p:cNvPr>
          <p:cNvCxnSpPr>
            <a:cxnSpLocks/>
          </p:cNvCxnSpPr>
          <p:nvPr/>
        </p:nvCxnSpPr>
        <p:spPr>
          <a:xfrm>
            <a:off x="2815508" y="3429000"/>
            <a:ext cx="0" cy="277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45BD844-BED1-4557-91CD-A2416F434BB7}"/>
              </a:ext>
            </a:extLst>
          </p:cNvPr>
          <p:cNvCxnSpPr>
            <a:cxnSpLocks/>
          </p:cNvCxnSpPr>
          <p:nvPr/>
        </p:nvCxnSpPr>
        <p:spPr>
          <a:xfrm>
            <a:off x="3614042" y="3429000"/>
            <a:ext cx="0" cy="277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865A649-A5E8-47C0-8982-5E9E00B470A4}"/>
              </a:ext>
            </a:extLst>
          </p:cNvPr>
          <p:cNvCxnSpPr>
            <a:cxnSpLocks/>
          </p:cNvCxnSpPr>
          <p:nvPr/>
        </p:nvCxnSpPr>
        <p:spPr>
          <a:xfrm>
            <a:off x="6599520" y="3429000"/>
            <a:ext cx="0" cy="277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69C6711A-7FB8-4746-97DD-CF7B203CD5B4}"/>
              </a:ext>
            </a:extLst>
          </p:cNvPr>
          <p:cNvCxnSpPr>
            <a:cxnSpLocks/>
          </p:cNvCxnSpPr>
          <p:nvPr/>
        </p:nvCxnSpPr>
        <p:spPr>
          <a:xfrm>
            <a:off x="7764686" y="3439005"/>
            <a:ext cx="0" cy="2775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16762CB4-4ED9-4052-B7DA-32D59B468581}"/>
              </a:ext>
            </a:extLst>
          </p:cNvPr>
          <p:cNvSpPr txBox="1"/>
          <p:nvPr/>
        </p:nvSpPr>
        <p:spPr>
          <a:xfrm>
            <a:off x="124559" y="1053864"/>
            <a:ext cx="1906975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270 genes covered by the CNV methods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38AF0C1-E9DD-4F24-8C9B-9F0D0A72FEAF}"/>
              </a:ext>
            </a:extLst>
          </p:cNvPr>
          <p:cNvSpPr txBox="1"/>
          <p:nvPr/>
        </p:nvSpPr>
        <p:spPr>
          <a:xfrm>
            <a:off x="7326547" y="6032906"/>
            <a:ext cx="18620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Dr. Christophe Magnan</a:t>
            </a:r>
          </a:p>
        </p:txBody>
      </p:sp>
    </p:spTree>
    <p:extLst>
      <p:ext uri="{BB962C8B-B14F-4D97-AF65-F5344CB8AC3E}">
        <p14:creationId xmlns:p14="http://schemas.microsoft.com/office/powerpoint/2010/main" val="2766165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E4400-BF4F-A94F-A89D-5A7E4A5B4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32" y="124495"/>
            <a:ext cx="8821230" cy="62285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Heme CNV – Random Forest Classifier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D38C650-E1D4-4052-8776-173470258915}"/>
              </a:ext>
            </a:extLst>
          </p:cNvPr>
          <p:cNvSpPr/>
          <p:nvPr/>
        </p:nvSpPr>
        <p:spPr>
          <a:xfrm>
            <a:off x="137488" y="1703964"/>
            <a:ext cx="1680356" cy="96753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252,858 genes with known CNV information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9E6E1ECC-73B6-4AC0-ADFE-BE5FD36BD5D0}"/>
              </a:ext>
            </a:extLst>
          </p:cNvPr>
          <p:cNvSpPr/>
          <p:nvPr/>
        </p:nvSpPr>
        <p:spPr>
          <a:xfrm>
            <a:off x="3776721" y="1819775"/>
            <a:ext cx="1680356" cy="707732"/>
          </a:xfrm>
          <a:prstGeom prst="roundRect">
            <a:avLst/>
          </a:prstGeom>
          <a:solidFill>
            <a:srgbClr val="F2D7BE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</a:p>
          <a:p>
            <a:pPr algn="ctr"/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Algorithm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04F5DDF-494C-4AE4-B1AF-0D1FDAF9623A}"/>
              </a:ext>
            </a:extLst>
          </p:cNvPr>
          <p:cNvSpPr/>
          <p:nvPr/>
        </p:nvSpPr>
        <p:spPr>
          <a:xfrm>
            <a:off x="6920909" y="2959876"/>
            <a:ext cx="1680356" cy="967533"/>
          </a:xfrm>
          <a:prstGeom prst="ellipse">
            <a:avLst/>
          </a:prstGeom>
          <a:solidFill>
            <a:srgbClr val="E5B9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 CNV Model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0D2625A-7059-4552-9BD7-B6B61358F8D6}"/>
              </a:ext>
            </a:extLst>
          </p:cNvPr>
          <p:cNvCxnSpPr>
            <a:cxnSpLocks/>
          </p:cNvCxnSpPr>
          <p:nvPr/>
        </p:nvCxnSpPr>
        <p:spPr>
          <a:xfrm flipV="1">
            <a:off x="1982658" y="2173641"/>
            <a:ext cx="1613438" cy="140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3630AC5E-6300-427D-B894-B9F9F07A6320}"/>
              </a:ext>
            </a:extLst>
          </p:cNvPr>
          <p:cNvCxnSpPr>
            <a:cxnSpLocks/>
          </p:cNvCxnSpPr>
          <p:nvPr/>
        </p:nvCxnSpPr>
        <p:spPr>
          <a:xfrm>
            <a:off x="5592181" y="2208700"/>
            <a:ext cx="1121440" cy="6627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39A02F7D-0884-464E-81C9-9EB121B12572}"/>
              </a:ext>
            </a:extLst>
          </p:cNvPr>
          <p:cNvSpPr/>
          <p:nvPr/>
        </p:nvSpPr>
        <p:spPr>
          <a:xfrm>
            <a:off x="6920908" y="1167681"/>
            <a:ext cx="1680356" cy="967533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 with unknown CNV information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4EB35C0-E8E1-4CD9-A247-92324BB2CDCA}"/>
              </a:ext>
            </a:extLst>
          </p:cNvPr>
          <p:cNvSpPr txBox="1"/>
          <p:nvPr/>
        </p:nvSpPr>
        <p:spPr>
          <a:xfrm>
            <a:off x="2268166" y="1819775"/>
            <a:ext cx="1006338" cy="332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Features +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5FE60B7A-28F8-4B9C-8083-78D2B5B43474}"/>
              </a:ext>
            </a:extLst>
          </p:cNvPr>
          <p:cNvCxnSpPr>
            <a:cxnSpLocks/>
          </p:cNvCxnSpPr>
          <p:nvPr/>
        </p:nvCxnSpPr>
        <p:spPr>
          <a:xfrm>
            <a:off x="7761086" y="2267072"/>
            <a:ext cx="0" cy="5703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8A22F62C-0622-4441-8F64-9C81482A3456}"/>
              </a:ext>
            </a:extLst>
          </p:cNvPr>
          <p:cNvSpPr txBox="1"/>
          <p:nvPr/>
        </p:nvSpPr>
        <p:spPr>
          <a:xfrm>
            <a:off x="7880430" y="2399013"/>
            <a:ext cx="857642" cy="332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8854A9F-BCF5-4FA1-AE88-B3D1D8E1393F}"/>
              </a:ext>
            </a:extLst>
          </p:cNvPr>
          <p:cNvSpPr txBox="1"/>
          <p:nvPr/>
        </p:nvSpPr>
        <p:spPr>
          <a:xfrm>
            <a:off x="2209884" y="2208700"/>
            <a:ext cx="1078288" cy="332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CNV Result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8914BD8A-B862-4A61-A0CF-D39338161A54}"/>
              </a:ext>
            </a:extLst>
          </p:cNvPr>
          <p:cNvSpPr/>
          <p:nvPr/>
        </p:nvSpPr>
        <p:spPr>
          <a:xfrm>
            <a:off x="6915310" y="4800374"/>
            <a:ext cx="2044052" cy="1263168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CNV Prediction</a:t>
            </a:r>
          </a:p>
          <a:p>
            <a:pPr>
              <a:spcBef>
                <a:spcPts val="1200"/>
              </a:spcBef>
            </a:pPr>
            <a:r>
              <a:rPr lang="en-US" sz="17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Loss:	71.23%</a:t>
            </a:r>
          </a:p>
          <a:p>
            <a:r>
              <a:rPr lang="en-US" sz="17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Gain:	</a:t>
            </a:r>
            <a:r>
              <a:rPr lang="en-US" sz="17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sz="17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3.56%</a:t>
            </a:r>
          </a:p>
          <a:p>
            <a:r>
              <a:rPr lang="en-US" sz="17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Normal:	25.21%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9961D335-AC82-437C-9D09-30E6B26D546E}"/>
              </a:ext>
            </a:extLst>
          </p:cNvPr>
          <p:cNvCxnSpPr>
            <a:cxnSpLocks/>
          </p:cNvCxnSpPr>
          <p:nvPr/>
        </p:nvCxnSpPr>
        <p:spPr>
          <a:xfrm>
            <a:off x="7761086" y="4045363"/>
            <a:ext cx="0" cy="57036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FC75E7ED-E09C-403C-949B-BEB29D44679D}"/>
              </a:ext>
            </a:extLst>
          </p:cNvPr>
          <p:cNvSpPr txBox="1"/>
          <p:nvPr/>
        </p:nvSpPr>
        <p:spPr>
          <a:xfrm>
            <a:off x="7937336" y="4118975"/>
            <a:ext cx="1078288" cy="3328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CNV Result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919198E0-F3DC-479F-864A-81A536D36A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377" y="2871474"/>
            <a:ext cx="3586000" cy="3240568"/>
          </a:xfrm>
          <a:prstGeom prst="rect">
            <a:avLst/>
          </a:prstGeom>
          <a:ln w="15875">
            <a:solidFill>
              <a:schemeClr val="accent1">
                <a:shade val="50000"/>
              </a:schemeClr>
            </a:solidFill>
          </a:ln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41EDE73E-47EE-424B-9205-65A57917E1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73" t="-3747" r="12201" b="3747"/>
          <a:stretch/>
        </p:blipFill>
        <p:spPr>
          <a:xfrm>
            <a:off x="178980" y="2863321"/>
            <a:ext cx="2337631" cy="2348738"/>
          </a:xfrm>
          <a:prstGeom prst="rect">
            <a:avLst/>
          </a:prstGeom>
          <a:ln w="19050">
            <a:solidFill>
              <a:schemeClr val="accent1">
                <a:shade val="50000"/>
              </a:schemeClr>
            </a:solidFill>
          </a:ln>
        </p:spPr>
      </p:pic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20212BA7-E74A-4CC9-8001-DCCF3DA9A6C6}"/>
              </a:ext>
            </a:extLst>
          </p:cNvPr>
          <p:cNvCxnSpPr>
            <a:cxnSpLocks/>
          </p:cNvCxnSpPr>
          <p:nvPr/>
        </p:nvCxnSpPr>
        <p:spPr>
          <a:xfrm flipH="1">
            <a:off x="2268166" y="4260323"/>
            <a:ext cx="86471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4911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BB0025-B043-43C0-A0FD-BDFEC8FBB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173" y="144379"/>
            <a:ext cx="7570860" cy="1060534"/>
          </a:xfrm>
        </p:spPr>
        <p:txBody>
          <a:bodyPr/>
          <a:lstStyle/>
          <a:p>
            <a:r>
              <a:rPr lang="en-US" sz="2800" dirty="0"/>
              <a:t>Heme CNV – </a:t>
            </a:r>
            <a:r>
              <a:rPr lang="en-US" dirty="0"/>
              <a:t>Pipeline Validation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B97FAD2-4FBA-4753-96EC-3EEEDF58CB5B}"/>
              </a:ext>
            </a:extLst>
          </p:cNvPr>
          <p:cNvSpPr/>
          <p:nvPr/>
        </p:nvSpPr>
        <p:spPr>
          <a:xfrm>
            <a:off x="52182" y="4972051"/>
            <a:ext cx="9047093" cy="10361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C06B9FA4-9A94-43C5-A533-680357E30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261" y="1893405"/>
            <a:ext cx="7788411" cy="403637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2D9E781-DA90-44DC-8D67-5AD356C0CB55}"/>
              </a:ext>
            </a:extLst>
          </p:cNvPr>
          <p:cNvSpPr/>
          <p:nvPr/>
        </p:nvSpPr>
        <p:spPr>
          <a:xfrm>
            <a:off x="4980888" y="1960494"/>
            <a:ext cx="2398918" cy="3902198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912765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D8CDE72-E0F1-4DEE-9E01-5561002DB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173" y="84221"/>
            <a:ext cx="7570860" cy="1120692"/>
          </a:xfrm>
        </p:spPr>
        <p:txBody>
          <a:bodyPr/>
          <a:lstStyle/>
          <a:p>
            <a:r>
              <a:rPr lang="en-US" sz="2800" dirty="0"/>
              <a:t>Heme CNV – </a:t>
            </a:r>
            <a:r>
              <a:rPr lang="en-US" dirty="0"/>
              <a:t>Pipeline Validation Results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D23670DD-7503-476C-BA7A-4FBE6A317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2173" y="2199797"/>
            <a:ext cx="6151895" cy="1229204"/>
          </a:xfrm>
        </p:spPr>
        <p:txBody>
          <a:bodyPr>
            <a:noAutofit/>
          </a:bodyPr>
          <a:lstStyle/>
          <a:p>
            <a:r>
              <a:rPr lang="en-US" sz="1800" dirty="0"/>
              <a:t>Model evaluated on each of the 62 genes</a:t>
            </a:r>
          </a:p>
          <a:p>
            <a:r>
              <a:rPr lang="en-US" sz="1800" dirty="0"/>
              <a:t>111,352 individual tests performed (1 gene x 1 sample)</a:t>
            </a:r>
          </a:p>
          <a:p>
            <a:r>
              <a:rPr lang="en-US" sz="1800" dirty="0"/>
              <a:t>Baseline accuracy (CNVkit, PureCN): 95% to 96%</a:t>
            </a:r>
          </a:p>
          <a:p>
            <a:r>
              <a:rPr lang="en-US" sz="1800" dirty="0"/>
              <a:t>Validation results summary: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945CAE6C-F744-4D4F-AB1D-09C975A102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587025"/>
              </p:ext>
            </p:extLst>
          </p:nvPr>
        </p:nvGraphicFramePr>
        <p:xfrm>
          <a:off x="1628103" y="4214956"/>
          <a:ext cx="5027192" cy="1229204"/>
        </p:xfrm>
        <a:graphic>
          <a:graphicData uri="http://schemas.openxmlformats.org/drawingml/2006/table">
            <a:tbl>
              <a:tblPr firstRow="1" firstCol="1" bandRow="1"/>
              <a:tblGrid>
                <a:gridCol w="2781219">
                  <a:extLst>
                    <a:ext uri="{9D8B030D-6E8A-4147-A177-3AD203B41FA5}">
                      <a16:colId xmlns:a16="http://schemas.microsoft.com/office/drawing/2014/main" val="2457762355"/>
                    </a:ext>
                  </a:extLst>
                </a:gridCol>
                <a:gridCol w="2245973">
                  <a:extLst>
                    <a:ext uri="{9D8B030D-6E8A-4147-A177-3AD203B41FA5}">
                      <a16:colId xmlns:a16="http://schemas.microsoft.com/office/drawing/2014/main" val="3494208028"/>
                    </a:ext>
                  </a:extLst>
                </a:gridCol>
              </a:tblGrid>
              <a:tr h="30730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Performance Characteristics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Percentage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0089536"/>
                  </a:ext>
                </a:extLst>
              </a:tr>
              <a:tr h="30730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Accuracy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98.17%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3841971"/>
                  </a:ext>
                </a:extLst>
              </a:tr>
              <a:tr h="30730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Sensitivity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95.98%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9488839"/>
                  </a:ext>
                </a:extLst>
              </a:tr>
              <a:tr h="307301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Specificity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98.36%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8803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0723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9975E5-C04E-46F6-8CE9-982DE08A1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173" y="-1"/>
            <a:ext cx="7570860" cy="1204913"/>
          </a:xfrm>
        </p:spPr>
        <p:txBody>
          <a:bodyPr/>
          <a:lstStyle/>
          <a:p>
            <a:r>
              <a:rPr lang="en-US" sz="2800" dirty="0"/>
              <a:t>Heme CNV –</a:t>
            </a:r>
            <a:r>
              <a:rPr lang="en-US" dirty="0"/>
              <a:t>Pipeline Validation Summary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D5FC68ED-8994-462D-950D-487238A6BA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2173" y="2199797"/>
            <a:ext cx="6355988" cy="3509250"/>
          </a:xfrm>
        </p:spPr>
        <p:txBody>
          <a:bodyPr>
            <a:normAutofit/>
          </a:bodyPr>
          <a:lstStyle/>
          <a:p>
            <a:r>
              <a:rPr lang="en-US" sz="2000" dirty="0"/>
              <a:t>Ensemble approach provides between </a:t>
            </a:r>
            <a:r>
              <a:rPr lang="en-US" sz="2000" b="1" dirty="0"/>
              <a:t>2% and 3% improvement</a:t>
            </a:r>
          </a:p>
          <a:p>
            <a:r>
              <a:rPr lang="en-US" sz="2000" dirty="0"/>
              <a:t>Limit of detection: 20% abnormal cells / tumor content</a:t>
            </a:r>
          </a:p>
          <a:p>
            <a:r>
              <a:rPr lang="en-US" sz="2000" dirty="0"/>
              <a:t>No limitation on the number of copies above the LOD</a:t>
            </a:r>
          </a:p>
          <a:p>
            <a:pPr lvl="1"/>
            <a:r>
              <a:rPr lang="en-US" sz="2000" dirty="0"/>
              <a:t>Homozygous/heterozygous deletions both detected</a:t>
            </a:r>
          </a:p>
          <a:p>
            <a:pPr lvl="1"/>
            <a:r>
              <a:rPr lang="en-US" sz="2000" dirty="0"/>
              <a:t>Gains detected with as low as 3 copies of the gene</a:t>
            </a:r>
          </a:p>
          <a:p>
            <a:r>
              <a:rPr lang="en-US" sz="2000" dirty="0"/>
              <a:t>No matched normal sample required</a:t>
            </a:r>
          </a:p>
          <a:p>
            <a:r>
              <a:rPr lang="en-US" sz="2000" b="1" dirty="0"/>
              <a:t>270 QIAseq297 genes </a:t>
            </a:r>
            <a:r>
              <a:rPr lang="en-US" sz="2000" dirty="0"/>
              <a:t>covered by the methods</a:t>
            </a:r>
          </a:p>
          <a:p>
            <a:r>
              <a:rPr lang="en-US" sz="2000" b="1" dirty="0"/>
              <a:t>3 genes </a:t>
            </a:r>
            <a:r>
              <a:rPr lang="en-US" sz="2000" dirty="0"/>
              <a:t>included in the recently launched </a:t>
            </a:r>
            <a:r>
              <a:rPr lang="en-US" sz="2000" b="1" dirty="0"/>
              <a:t>ALL panel</a:t>
            </a:r>
          </a:p>
        </p:txBody>
      </p:sp>
    </p:spTree>
    <p:extLst>
      <p:ext uri="{BB962C8B-B14F-4D97-AF65-F5344CB8AC3E}">
        <p14:creationId xmlns:p14="http://schemas.microsoft.com/office/powerpoint/2010/main" val="2358002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eoGenomics">
      <a:dk1>
        <a:srgbClr val="004997"/>
      </a:dk1>
      <a:lt1>
        <a:srgbClr val="FFFFFF"/>
      </a:lt1>
      <a:dk2>
        <a:srgbClr val="414141"/>
      </a:dk2>
      <a:lt2>
        <a:srgbClr val="B3D500"/>
      </a:lt2>
      <a:accent1>
        <a:srgbClr val="004A97"/>
      </a:accent1>
      <a:accent2>
        <a:srgbClr val="B4D500"/>
      </a:accent2>
      <a:accent3>
        <a:srgbClr val="EF8122"/>
      </a:accent3>
      <a:accent4>
        <a:srgbClr val="4797D2"/>
      </a:accent4>
      <a:accent5>
        <a:srgbClr val="F15B60"/>
      </a:accent5>
      <a:accent6>
        <a:srgbClr val="61528A"/>
      </a:accent6>
      <a:hlink>
        <a:srgbClr val="004A97"/>
      </a:hlink>
      <a:folHlink>
        <a:srgbClr val="004A97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oGenomics_PPT_Template_Standard_New-0826 (002).pptx [Read-Only]" id="{D8CFEFC0-EE1C-432D-8200-AF9320504F33}" vid="{2EDBAB53-F233-4B15-A29C-CBCCC16A56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2913</TotalTime>
  <Words>362</Words>
  <Application>Microsoft Office PowerPoint</Application>
  <PresentationFormat>On-screen Show (4:3)</PresentationFormat>
  <Paragraphs>85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Apple Symbols</vt:lpstr>
      <vt:lpstr>Arial</vt:lpstr>
      <vt:lpstr>Calibri</vt:lpstr>
      <vt:lpstr>Jost Medium Roman</vt:lpstr>
      <vt:lpstr>Times New Roman</vt:lpstr>
      <vt:lpstr>Office Theme</vt:lpstr>
      <vt:lpstr>Heme CNV - Overview</vt:lpstr>
      <vt:lpstr>Heme CNV – Data Collection</vt:lpstr>
      <vt:lpstr>Heme CNV – Features</vt:lpstr>
      <vt:lpstr>Heme CNV – Random Forest Classifier</vt:lpstr>
      <vt:lpstr>Heme CNV – Pipeline Validation</vt:lpstr>
      <vt:lpstr>Heme CNV – Pipeline Validation Results</vt:lpstr>
      <vt:lpstr>Heme CNV –Pipeline Validation Summary</vt:lpstr>
    </vt:vector>
  </TitlesOfParts>
  <Company>NeoGenomics Labs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 Magnan</dc:creator>
  <cp:lastModifiedBy>Segun Jung</cp:lastModifiedBy>
  <cp:revision>291</cp:revision>
  <dcterms:created xsi:type="dcterms:W3CDTF">2021-02-04T21:13:52Z</dcterms:created>
  <dcterms:modified xsi:type="dcterms:W3CDTF">2022-04-05T19:05:08Z</dcterms:modified>
</cp:coreProperties>
</file>

<file path=docProps/thumbnail.jpeg>
</file>